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0"/>
  </p:notesMasterIdLst>
  <p:sldIdLst>
    <p:sldId id="256" r:id="rId2"/>
    <p:sldId id="296" r:id="rId3"/>
    <p:sldId id="285" r:id="rId4"/>
    <p:sldId id="283" r:id="rId5"/>
    <p:sldId id="284" r:id="rId6"/>
    <p:sldId id="264" r:id="rId7"/>
    <p:sldId id="277" r:id="rId8"/>
    <p:sldId id="267" r:id="rId9"/>
    <p:sldId id="266" r:id="rId10"/>
    <p:sldId id="270" r:id="rId11"/>
    <p:sldId id="271" r:id="rId12"/>
    <p:sldId id="272" r:id="rId13"/>
    <p:sldId id="273" r:id="rId14"/>
    <p:sldId id="274" r:id="rId15"/>
    <p:sldId id="280" r:id="rId16"/>
    <p:sldId id="281" r:id="rId17"/>
    <p:sldId id="263" r:id="rId18"/>
    <p:sldId id="286" r:id="rId19"/>
    <p:sldId id="288" r:id="rId20"/>
    <p:sldId id="287" r:id="rId21"/>
    <p:sldId id="289" r:id="rId22"/>
    <p:sldId id="290" r:id="rId23"/>
    <p:sldId id="291" r:id="rId24"/>
    <p:sldId id="293" r:id="rId25"/>
    <p:sldId id="294" r:id="rId26"/>
    <p:sldId id="292" r:id="rId27"/>
    <p:sldId id="295" r:id="rId28"/>
    <p:sldId id="297" r:id="rId29"/>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66"/>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AE7D7A-4FA1-4DFE-A2E8-297C2E21CBF9}" v="2" dt="2021-08-24T16:49:52.3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1704"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rry Shannon" userId="zLrZXz07yNsxAb+eXSfUF0NI157lw5xgRr0mWCUAZOY=" providerId="None" clId="Web-{55AE7D7A-4FA1-4DFE-A2E8-297C2E21CBF9}"/>
    <pc:docChg chg="addSld delSld">
      <pc:chgData name="Jerry Shannon" userId="zLrZXz07yNsxAb+eXSfUF0NI157lw5xgRr0mWCUAZOY=" providerId="None" clId="Web-{55AE7D7A-4FA1-4DFE-A2E8-297C2E21CBF9}" dt="2021-08-24T16:49:52.356" v="1"/>
      <pc:docMkLst>
        <pc:docMk/>
      </pc:docMkLst>
      <pc:sldChg chg="new del">
        <pc:chgData name="Jerry Shannon" userId="zLrZXz07yNsxAb+eXSfUF0NI157lw5xgRr0mWCUAZOY=" providerId="None" clId="Web-{55AE7D7A-4FA1-4DFE-A2E8-297C2E21CBF9}" dt="2021-08-24T16:49:52.356" v="1"/>
        <pc:sldMkLst>
          <pc:docMk/>
          <pc:sldMk cId="4093942139" sldId="30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87" name="Shape 8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97" name="Shape 19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98" name="Shape 19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10</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4" name="Shape 20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Prior to the 1950s, geography was largely a descriptive science: cataloguing the attributes of particular places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Quantitative revolution started in response to widespread criticism of the discipline, closing of the Harvard Dept. in 1948</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Move to find regular laws that governed spatial behavior</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CENTRAL PLACE THEORY is one example or Thunen rings modeling land use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Seeking predictable patterns for how places develop</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05" name="Shape 20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2" name="Shape 21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Critiques by critical geographers such as David Harvey, saying that these approaches treat as natural laws what are really social processes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Do cities develop this way naturally, or is this just how captialist cities work  to produce profit? A need to question supposedly objective approaches for the politics at play.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13" name="Shape 21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2" name="Shape 22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Critiques by critical geographers such as David Harvey, saying that these approaches treat as natural laws what are really social processes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Do cities develop this way naturally, or is this just how captialist cities work  to produce profit? A need to question supposedly objective approaches for the politics at play.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23" name="Shape 22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13</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0" name="Shape 23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More recently, new generation of work on quantitative geography drawing on increased computing power, GIS software, and increasing availability of “big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Methods for managing and analyzing datasets of multiple terabytes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31" name="Shape 23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14</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524863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829221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0" name="Shape 14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Difference between descriptive and inferential statistics.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rates of cancer in all state counties. </a:t>
            </a:r>
          </a:p>
        </p:txBody>
      </p:sp>
      <p:sp>
        <p:nvSpPr>
          <p:cNvPr id="141" name="Shape 14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17</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18</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619595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19</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1600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1" name="Shape 10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02" name="Shape 10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03045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20</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005838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21</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499222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22</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92466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573814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239008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391206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637419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709432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Comprised of raster cells—all the same size and all with a value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data is always continuous and there are no discrete units—a single point or area.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Disclaimer: most of my work has been with vector based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Common raster maps? Temperature data (interpolated), land cover, classified remote sensing imagery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Questions you could ask of a land cover map—what percentage of an area is covered by various land cover types. What’s the relationship between type of land cover and other characteristics: elevation, proximity to certain features, etc.?</a:t>
            </a:r>
          </a:p>
        </p:txBody>
      </p:sp>
      <p:sp>
        <p:nvSpPr>
          <p:cNvPr id="250" name="Shape 2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28</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44935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2" name="Shape 13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It provides systematic ways to deal with outliers and see larger tendencies within the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Ex.—in the mid-80s, the average salary of a geography grad from UNC was something like $250,000. Why?</a:t>
            </a:r>
          </a:p>
        </p:txBody>
      </p:sp>
      <p:sp>
        <p:nvSpPr>
          <p:cNvPr id="133" name="Shape 13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15276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2" name="Shape 13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It provides systematic ways to deal with outliers and see larger tendencies within the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Ex.—in the mid-80s, the average salary of a geography grad from UNC was something like $250,000. Why?</a:t>
            </a:r>
          </a:p>
        </p:txBody>
      </p:sp>
      <p:sp>
        <p:nvSpPr>
          <p:cNvPr id="133" name="Shape 13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1716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2" name="Shape 13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It provides systematic ways to deal with outliers and see larger tendencies within the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Ex.—in the mid-80s, the average salary of a geography grad from UNC was something like $250,000. Why?</a:t>
            </a:r>
          </a:p>
        </p:txBody>
      </p:sp>
      <p:sp>
        <p:nvSpPr>
          <p:cNvPr id="133" name="Shape 13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44128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0" name="Shape 15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51" name="Shape 15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6</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8" name="Shape 15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Difference between descriptive and inferential statistics.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rates of cancer in all state counties. </a:t>
            </a:r>
          </a:p>
        </p:txBody>
      </p:sp>
      <p:sp>
        <p:nvSpPr>
          <p:cNvPr id="159" name="Shape 15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41326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2" name="Shape 17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What makes data geographic?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Wide variety of data sources and methods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Raster and vector based data sources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Information about a place in some form—often now through GIS based techniques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73" name="Shape 17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8</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4" name="Shape 16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Difference between descriptive and inferential statistics.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rates of cancer in all state counties. </a:t>
            </a:r>
          </a:p>
        </p:txBody>
      </p:sp>
      <p:sp>
        <p:nvSpPr>
          <p:cNvPr id="165" name="Shape 16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9</a:t>
            </a:fld>
            <a:endParaRPr lang="en-US"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685800" y="2130425"/>
            <a:ext cx="7772400" cy="1470024"/>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7" name="Shape 17"/>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9" name="Shape 19"/>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4" name="Shape 74"/>
          <p:cNvSpPr txBox="1">
            <a:spLocks noGrp="1"/>
          </p:cNvSpPr>
          <p:nvPr>
            <p:ph type="body" idx="1"/>
          </p:nvPr>
        </p:nvSpPr>
        <p:spPr>
          <a:xfrm rot="5400000">
            <a:off x="2309018" y="-251618"/>
            <a:ext cx="4525963" cy="82296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0" name="Shape 80"/>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4" name="Shape 24"/>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5" name="Shape 25"/>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9" name="Shape 29"/>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1pPr>
            <a:lvl2pPr marL="457200" marR="0" lvl="1" indent="0" algn="l" rtl="0">
              <a:spcBef>
                <a:spcPts val="360"/>
              </a:spcBef>
              <a:buClr>
                <a:srgbClr val="888888"/>
              </a:buClr>
              <a:buFont typeface="Arial"/>
              <a:buNone/>
              <a:defRPr sz="1800" b="0" i="0" u="none" strike="noStrike" cap="none">
                <a:solidFill>
                  <a:srgbClr val="888888"/>
                </a:solidFill>
                <a:latin typeface="Calibri"/>
                <a:ea typeface="Calibri"/>
                <a:cs typeface="Calibri"/>
                <a:sym typeface="Calibri"/>
              </a:defRPr>
            </a:lvl2pPr>
            <a:lvl3pPr marL="914400" marR="0" lvl="2" indent="0" algn="l" rtl="0">
              <a:spcBef>
                <a:spcPts val="320"/>
              </a:spcBef>
              <a:buClr>
                <a:srgbClr val="888888"/>
              </a:buClr>
              <a:buFont typeface="Arial"/>
              <a:buNone/>
              <a:defRPr sz="1600" b="0" i="0" u="none" strike="noStrike" cap="none">
                <a:solidFill>
                  <a:srgbClr val="888888"/>
                </a:solidFill>
                <a:latin typeface="Calibri"/>
                <a:ea typeface="Calibri"/>
                <a:cs typeface="Calibri"/>
                <a:sym typeface="Calibri"/>
              </a:defRPr>
            </a:lvl3pPr>
            <a:lvl4pPr marL="1371600" marR="0" lvl="3"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30" name="Shape 3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1" name="Shape 3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5" name="Shape 35"/>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8" name="Shape 3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2" name="Shape 42"/>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5" name="Shape 45"/>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1" name="Shape 5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4"/>
        <p:cNvGrpSpPr/>
        <p:nvPr/>
      </p:nvGrpSpPr>
      <p:grpSpPr>
        <a:xfrm>
          <a:off x="0" y="0"/>
          <a:ext cx="0" cy="0"/>
          <a:chOff x="0" y="0"/>
          <a:chExt cx="0" cy="0"/>
        </a:xfrm>
      </p:grpSpPr>
      <p:sp>
        <p:nvSpPr>
          <p:cNvPr id="55" name="Shape 5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0" name="Shape 60"/>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7" name="Shape 67"/>
          <p:cNvSpPr>
            <a:spLocks noGrp="1"/>
          </p:cNvSpPr>
          <p:nvPr>
            <p:ph type="pic" idx="2"/>
          </p:nvPr>
        </p:nvSpPr>
        <p:spPr>
          <a:xfrm>
            <a:off x="1792288" y="612775"/>
            <a:ext cx="5486399" cy="4114800"/>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gif"/></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2.gif"/><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gif"/></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4.gif"/></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gif"/></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8"/>
        <p:cNvGrpSpPr/>
        <p:nvPr/>
      </p:nvGrpSpPr>
      <p:grpSpPr>
        <a:xfrm>
          <a:off x="0" y="0"/>
          <a:ext cx="0" cy="0"/>
          <a:chOff x="0" y="0"/>
          <a:chExt cx="0" cy="0"/>
        </a:xfrm>
      </p:grpSpPr>
      <p:sp>
        <p:nvSpPr>
          <p:cNvPr id="89" name="Shape 89"/>
          <p:cNvSpPr txBox="1">
            <a:spLocks noGrp="1"/>
          </p:cNvSpPr>
          <p:nvPr>
            <p:ph type="ctrTitle"/>
          </p:nvPr>
        </p:nvSpPr>
        <p:spPr>
          <a:xfrm>
            <a:off x="189025" y="5791212"/>
            <a:ext cx="8646000" cy="760200"/>
          </a:xfrm>
          <a:prstGeom prst="rect">
            <a:avLst/>
          </a:prstGeom>
          <a:noFill/>
          <a:ln>
            <a:noFill/>
          </a:ln>
        </p:spPr>
        <p:txBody>
          <a:bodyPr lIns="91425" tIns="45700" rIns="91425" bIns="45700" anchor="ctr" anchorCtr="0">
            <a:noAutofit/>
          </a:bodyPr>
          <a:lstStyle/>
          <a:p>
            <a:pPr marL="0" marR="0" lvl="0" indent="0" algn="ctr" rtl="0">
              <a:spcBef>
                <a:spcPts val="0"/>
              </a:spcBef>
              <a:buClr>
                <a:srgbClr val="FFFF66"/>
              </a:buClr>
              <a:buSzPct val="25000"/>
              <a:buFont typeface="Calibri"/>
              <a:buNone/>
            </a:pPr>
            <a:r>
              <a:rPr lang="en-US" sz="3959" b="0" i="0" u="none" strike="noStrike" cap="none">
                <a:solidFill>
                  <a:srgbClr val="FFFF66"/>
                </a:solidFill>
                <a:latin typeface="Calibri"/>
                <a:ea typeface="Calibri"/>
                <a:cs typeface="Calibri"/>
                <a:sym typeface="Calibri"/>
              </a:rPr>
              <a:t>Numbers: What are they good for?</a:t>
            </a:r>
          </a:p>
        </p:txBody>
      </p:sp>
      <p:sp>
        <p:nvSpPr>
          <p:cNvPr id="90" name="Shape 90"/>
          <p:cNvSpPr txBox="1"/>
          <p:nvPr/>
        </p:nvSpPr>
        <p:spPr>
          <a:xfrm>
            <a:off x="1132742" y="5791201"/>
            <a:ext cx="2058577" cy="24622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http://blog.forwardmapworks.com/</a:t>
            </a:r>
          </a:p>
        </p:txBody>
      </p:sp>
      <p:pic>
        <p:nvPicPr>
          <p:cNvPr id="91" name="Shape 91" descr="http://mugss.weebly.com/uploads/1/1/1/3/11138990/4312792.png?914"/>
          <p:cNvPicPr preferRelativeResize="0"/>
          <p:nvPr/>
        </p:nvPicPr>
        <p:blipFill rotWithShape="1">
          <a:blip r:embed="rId3">
            <a:alphaModFix/>
          </a:blip>
          <a:srcRect/>
          <a:stretch/>
        </p:blipFill>
        <p:spPr>
          <a:xfrm>
            <a:off x="88825" y="1347250"/>
            <a:ext cx="8846400" cy="3633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9"/>
        <p:cNvGrpSpPr/>
        <p:nvPr/>
      </p:nvGrpSpPr>
      <p:grpSpPr>
        <a:xfrm>
          <a:off x="0" y="0"/>
          <a:ext cx="0" cy="0"/>
          <a:chOff x="0" y="0"/>
          <a:chExt cx="0" cy="0"/>
        </a:xfrm>
      </p:grpSpPr>
      <p:pic>
        <p:nvPicPr>
          <p:cNvPr id="200" name="Shape 200" descr="http://heathermccaw.files.wordpress.com/2013/09/geographer-vermeer.jpg"/>
          <p:cNvPicPr preferRelativeResize="0"/>
          <p:nvPr/>
        </p:nvPicPr>
        <p:blipFill rotWithShape="1">
          <a:blip r:embed="rId3">
            <a:alphaModFix/>
          </a:blip>
          <a:srcRect/>
          <a:stretch/>
        </p:blipFill>
        <p:spPr>
          <a:xfrm>
            <a:off x="247650" y="769441"/>
            <a:ext cx="4375150" cy="4837609"/>
          </a:xfrm>
          <a:prstGeom prst="rect">
            <a:avLst/>
          </a:prstGeom>
          <a:noFill/>
          <a:ln>
            <a:noFill/>
          </a:ln>
        </p:spPr>
      </p:pic>
      <p:sp>
        <p:nvSpPr>
          <p:cNvPr id="201" name="Shape 201"/>
          <p:cNvSpPr txBox="1"/>
          <p:nvPr/>
        </p:nvSpPr>
        <p:spPr>
          <a:xfrm>
            <a:off x="0" y="0"/>
            <a:ext cx="9144000"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dirty="0">
                <a:solidFill>
                  <a:srgbClr val="FFFF00"/>
                </a:solidFill>
                <a:effectLst>
                  <a:glow rad="101600">
                    <a:schemeClr val="tx1">
                      <a:alpha val="40000"/>
                    </a:schemeClr>
                  </a:glow>
                </a:effectLst>
                <a:latin typeface="Calibri"/>
                <a:ea typeface="Calibri"/>
                <a:cs typeface="Calibri"/>
                <a:sym typeface="Calibri"/>
              </a:rPr>
              <a:t>3. Unique disciplinary history</a:t>
            </a:r>
          </a:p>
        </p:txBody>
      </p:sp>
      <p:pic>
        <p:nvPicPr>
          <p:cNvPr id="1026" name="Picture 2" descr="Image result for sexta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4600" y="3745607"/>
            <a:ext cx="5153024" cy="28996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6"/>
        <p:cNvGrpSpPr/>
        <p:nvPr/>
      </p:nvGrpSpPr>
      <p:grpSpPr>
        <a:xfrm>
          <a:off x="0" y="0"/>
          <a:ext cx="0" cy="0"/>
          <a:chOff x="0" y="0"/>
          <a:chExt cx="0" cy="0"/>
        </a:xfrm>
      </p:grpSpPr>
      <p:pic>
        <p:nvPicPr>
          <p:cNvPr id="207" name="Shape 207" descr="http://geocurrents.info/wp-content/uploads/2012/09/Central-Place-Theory-Model.jpg"/>
          <p:cNvPicPr preferRelativeResize="0"/>
          <p:nvPr/>
        </p:nvPicPr>
        <p:blipFill rotWithShape="1">
          <a:blip r:embed="rId3">
            <a:alphaModFix/>
          </a:blip>
          <a:srcRect/>
          <a:stretch/>
        </p:blipFill>
        <p:spPr>
          <a:xfrm>
            <a:off x="2971800" y="994729"/>
            <a:ext cx="5657849" cy="5596518"/>
          </a:xfrm>
          <a:prstGeom prst="rect">
            <a:avLst/>
          </a:prstGeom>
          <a:noFill/>
          <a:ln>
            <a:noFill/>
          </a:ln>
        </p:spPr>
      </p:pic>
      <p:sp>
        <p:nvSpPr>
          <p:cNvPr id="208" name="Shape 208"/>
          <p:cNvSpPr txBox="1"/>
          <p:nvPr/>
        </p:nvSpPr>
        <p:spPr>
          <a:xfrm>
            <a:off x="304800" y="152400"/>
            <a:ext cx="7772400"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dirty="0">
                <a:solidFill>
                  <a:srgbClr val="FFFF66"/>
                </a:solidFill>
                <a:latin typeface="Calibri"/>
                <a:ea typeface="Calibri"/>
                <a:cs typeface="Calibri"/>
                <a:sym typeface="Calibri"/>
              </a:rPr>
              <a:t>The quantitative revolution</a:t>
            </a:r>
          </a:p>
        </p:txBody>
      </p:sp>
      <p:sp>
        <p:nvSpPr>
          <p:cNvPr id="209" name="Shape 209"/>
          <p:cNvSpPr txBox="1"/>
          <p:nvPr/>
        </p:nvSpPr>
        <p:spPr>
          <a:xfrm>
            <a:off x="6725275" y="6591249"/>
            <a:ext cx="1154483" cy="2616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100">
                <a:solidFill>
                  <a:schemeClr val="lt1"/>
                </a:solidFill>
                <a:latin typeface="Calibri"/>
                <a:ea typeface="Calibri"/>
                <a:cs typeface="Calibri"/>
                <a:sym typeface="Calibri"/>
              </a:rPr>
              <a:t>Geocurrents.info</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4"/>
        <p:cNvGrpSpPr/>
        <p:nvPr/>
      </p:nvGrpSpPr>
      <p:grpSpPr>
        <a:xfrm>
          <a:off x="0" y="0"/>
          <a:ext cx="0" cy="0"/>
          <a:chOff x="0" y="0"/>
          <a:chExt cx="0" cy="0"/>
        </a:xfrm>
      </p:grpSpPr>
      <p:pic>
        <p:nvPicPr>
          <p:cNvPr id="215" name="Shape 215" descr="http://uscaau.files.wordpress.com/2010/09/img_4964.jpg"/>
          <p:cNvPicPr preferRelativeResize="0">
            <a:picLocks noGrp="1"/>
          </p:cNvPicPr>
          <p:nvPr>
            <p:ph type="body" idx="1"/>
          </p:nvPr>
        </p:nvPicPr>
        <p:blipFill rotWithShape="1">
          <a:blip r:embed="rId3">
            <a:alphaModFix/>
          </a:blip>
          <a:srcRect/>
          <a:stretch/>
        </p:blipFill>
        <p:spPr>
          <a:xfrm>
            <a:off x="1828800" y="1981200"/>
            <a:ext cx="6788944" cy="4525963"/>
          </a:xfrm>
          <a:prstGeom prst="rect">
            <a:avLst/>
          </a:prstGeom>
          <a:noFill/>
          <a:ln>
            <a:noFill/>
          </a:ln>
        </p:spPr>
      </p:pic>
      <p:pic>
        <p:nvPicPr>
          <p:cNvPr id="216" name="Shape 216" descr="http://cdn.theguardian.tv/brightcove/poster/2012/5/25/120525davidharvey_6224061.jpg"/>
          <p:cNvPicPr preferRelativeResize="0"/>
          <p:nvPr/>
        </p:nvPicPr>
        <p:blipFill rotWithShape="1">
          <a:blip r:embed="rId4">
            <a:alphaModFix/>
          </a:blip>
          <a:srcRect/>
          <a:stretch/>
        </p:blipFill>
        <p:spPr>
          <a:xfrm>
            <a:off x="185071" y="83010"/>
            <a:ext cx="4054918" cy="3041190"/>
          </a:xfrm>
          <a:prstGeom prst="rect">
            <a:avLst/>
          </a:prstGeom>
          <a:noFill/>
          <a:ln>
            <a:noFill/>
          </a:ln>
        </p:spPr>
      </p:pic>
      <p:sp>
        <p:nvSpPr>
          <p:cNvPr id="217" name="Shape 217"/>
          <p:cNvSpPr txBox="1"/>
          <p:nvPr/>
        </p:nvSpPr>
        <p:spPr>
          <a:xfrm>
            <a:off x="185070" y="3155592"/>
            <a:ext cx="957313" cy="2616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100">
                <a:solidFill>
                  <a:schemeClr val="lt1"/>
                </a:solidFill>
                <a:latin typeface="Calibri"/>
                <a:ea typeface="Calibri"/>
                <a:cs typeface="Calibri"/>
                <a:sym typeface="Calibri"/>
              </a:rPr>
              <a:t>The Guardian</a:t>
            </a:r>
          </a:p>
        </p:txBody>
      </p:sp>
      <p:sp>
        <p:nvSpPr>
          <p:cNvPr id="218" name="Shape 218"/>
          <p:cNvSpPr txBox="1"/>
          <p:nvPr/>
        </p:nvSpPr>
        <p:spPr>
          <a:xfrm>
            <a:off x="6477000" y="1700981"/>
            <a:ext cx="2153154" cy="2616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100">
                <a:solidFill>
                  <a:schemeClr val="lt1"/>
                </a:solidFill>
                <a:latin typeface="Calibri"/>
                <a:ea typeface="Calibri"/>
                <a:cs typeface="Calibri"/>
                <a:sym typeface="Calibri"/>
              </a:rPr>
              <a:t>http://uscaau.files.wordpress.com</a:t>
            </a:r>
          </a:p>
        </p:txBody>
      </p:sp>
      <p:sp>
        <p:nvSpPr>
          <p:cNvPr id="219" name="Shape 219"/>
          <p:cNvSpPr txBox="1"/>
          <p:nvPr/>
        </p:nvSpPr>
        <p:spPr>
          <a:xfrm>
            <a:off x="4268867" y="152400"/>
            <a:ext cx="4722733" cy="1200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a:solidFill>
                  <a:srgbClr val="FFFF66"/>
                </a:solidFill>
                <a:latin typeface="Calibri"/>
                <a:ea typeface="Calibri"/>
                <a:cs typeface="Calibri"/>
                <a:sym typeface="Calibri"/>
              </a:rPr>
              <a:t>Tensions with critical human geography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4"/>
        <p:cNvGrpSpPr/>
        <p:nvPr/>
      </p:nvGrpSpPr>
      <p:grpSpPr>
        <a:xfrm>
          <a:off x="0" y="0"/>
          <a:ext cx="0" cy="0"/>
          <a:chOff x="0" y="0"/>
          <a:chExt cx="0" cy="0"/>
        </a:xfrm>
      </p:grpSpPr>
      <p:sp>
        <p:nvSpPr>
          <p:cNvPr id="225" name="Shape 225"/>
          <p:cNvSpPr txBox="1"/>
          <p:nvPr/>
        </p:nvSpPr>
        <p:spPr>
          <a:xfrm>
            <a:off x="4268867" y="152400"/>
            <a:ext cx="4722733" cy="1200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dirty="0">
                <a:solidFill>
                  <a:srgbClr val="FFFF66"/>
                </a:solidFill>
                <a:latin typeface="Calibri"/>
                <a:ea typeface="Calibri"/>
                <a:cs typeface="Calibri"/>
                <a:sym typeface="Calibri"/>
              </a:rPr>
              <a:t>1960s and 1970s:</a:t>
            </a:r>
          </a:p>
          <a:p>
            <a:pPr marL="0" marR="0" lvl="0" indent="0" algn="l" rtl="0">
              <a:spcBef>
                <a:spcPts val="0"/>
              </a:spcBef>
              <a:buSzPct val="25000"/>
              <a:buNone/>
            </a:pPr>
            <a:r>
              <a:rPr lang="en-US" sz="3600" dirty="0">
                <a:solidFill>
                  <a:srgbClr val="FFFF66"/>
                </a:solidFill>
                <a:latin typeface="Calibri"/>
                <a:ea typeface="Calibri"/>
                <a:cs typeface="Calibri"/>
                <a:sym typeface="Calibri"/>
              </a:rPr>
              <a:t>	“Space cadets”</a:t>
            </a:r>
          </a:p>
        </p:txBody>
      </p:sp>
      <p:pic>
        <p:nvPicPr>
          <p:cNvPr id="226" name="Shape 226" descr="http://3.bp.blogspot.com/_G9MZYz8fxBA/S_YqiJMScpI/AAAAAAAAAMk/Odt310QjJzQ/s1600/TomCorbettSpaceCadet.png"/>
          <p:cNvPicPr preferRelativeResize="0"/>
          <p:nvPr/>
        </p:nvPicPr>
        <p:blipFill rotWithShape="1">
          <a:blip r:embed="rId3">
            <a:alphaModFix/>
          </a:blip>
          <a:srcRect/>
          <a:stretch/>
        </p:blipFill>
        <p:spPr>
          <a:xfrm>
            <a:off x="304800" y="381000"/>
            <a:ext cx="3543300" cy="5048249"/>
          </a:xfrm>
          <a:prstGeom prst="rect">
            <a:avLst/>
          </a:prstGeom>
          <a:noFill/>
          <a:ln>
            <a:noFill/>
          </a:ln>
        </p:spPr>
      </p:pic>
      <p:pic>
        <p:nvPicPr>
          <p:cNvPr id="227" name="Shape 227" descr="http://proceedings.esri.com/library/userconf/proc95/to050/p021.gif"/>
          <p:cNvPicPr preferRelativeResize="0"/>
          <p:nvPr/>
        </p:nvPicPr>
        <p:blipFill rotWithShape="1">
          <a:blip r:embed="rId4">
            <a:alphaModFix/>
          </a:blip>
          <a:srcRect/>
          <a:stretch/>
        </p:blipFill>
        <p:spPr>
          <a:xfrm>
            <a:off x="3505198" y="2534877"/>
            <a:ext cx="5459361" cy="409452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2"/>
        <p:cNvGrpSpPr/>
        <p:nvPr/>
      </p:nvGrpSpPr>
      <p:grpSpPr>
        <a:xfrm>
          <a:off x="0" y="0"/>
          <a:ext cx="0" cy="0"/>
          <a:chOff x="0" y="0"/>
          <a:chExt cx="0" cy="0"/>
        </a:xfrm>
      </p:grpSpPr>
      <p:pic>
        <p:nvPicPr>
          <p:cNvPr id="233" name="Shape 233" descr="http://prabasiva.files.wordpress.com/2012/04/big-data-iceberg1.jpg"/>
          <p:cNvPicPr preferRelativeResize="0"/>
          <p:nvPr/>
        </p:nvPicPr>
        <p:blipFill rotWithShape="1">
          <a:blip r:embed="rId3">
            <a:alphaModFix/>
          </a:blip>
          <a:srcRect r="13310"/>
          <a:stretch/>
        </p:blipFill>
        <p:spPr>
          <a:xfrm>
            <a:off x="0" y="0"/>
            <a:ext cx="4190999" cy="4190999"/>
          </a:xfrm>
          <a:prstGeom prst="rect">
            <a:avLst/>
          </a:prstGeom>
          <a:noFill/>
          <a:ln>
            <a:noFill/>
          </a:ln>
        </p:spPr>
      </p:pic>
      <p:pic>
        <p:nvPicPr>
          <p:cNvPr id="234" name="Shape 234" descr="http://qualityandinnovation.files.wordpress.com/2012/09/top-20-data-vis.jpg"/>
          <p:cNvPicPr preferRelativeResize="0"/>
          <p:nvPr/>
        </p:nvPicPr>
        <p:blipFill rotWithShape="1">
          <a:blip r:embed="rId4">
            <a:alphaModFix/>
          </a:blip>
          <a:srcRect/>
          <a:stretch/>
        </p:blipFill>
        <p:spPr>
          <a:xfrm>
            <a:off x="2094883" y="2667000"/>
            <a:ext cx="6783411" cy="37052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2" name="Shape 252"/>
          <p:cNvSpPr txBox="1"/>
          <p:nvPr/>
        </p:nvSpPr>
        <p:spPr>
          <a:xfrm>
            <a:off x="76200" y="76200"/>
            <a:ext cx="8794403" cy="1938900"/>
          </a:xfrm>
          <a:prstGeom prst="rect">
            <a:avLst/>
          </a:prstGeom>
          <a:noFill/>
          <a:ln>
            <a:noFill/>
          </a:ln>
        </p:spPr>
        <p:txBody>
          <a:bodyPr lIns="91425" tIns="45700" rIns="91425" bIns="45700" anchor="t" anchorCtr="0">
            <a:noAutofit/>
          </a:bodyPr>
          <a:lstStyle/>
          <a:p>
            <a:pPr lvl="0">
              <a:buSzPct val="25000"/>
            </a:pPr>
            <a:endParaRPr sz="3600" dirty="0">
              <a:solidFill>
                <a:srgbClr val="FFFF66"/>
              </a:solidFill>
              <a:latin typeface="Calibri"/>
              <a:ea typeface="Calibri"/>
              <a:cs typeface="Calibri"/>
              <a:sym typeface="Calibri"/>
            </a:endParaRPr>
          </a:p>
        </p:txBody>
      </p:sp>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E3129FB0-A0FD-443E-AD2E-DA506769D71E}"/>
              </a:ext>
            </a:extLst>
          </p:cNvPr>
          <p:cNvPicPr>
            <a:picLocks noChangeAspect="1"/>
          </p:cNvPicPr>
          <p:nvPr/>
        </p:nvPicPr>
        <p:blipFill>
          <a:blip r:embed="rId3"/>
          <a:stretch>
            <a:fillRect/>
          </a:stretch>
        </p:blipFill>
        <p:spPr>
          <a:xfrm>
            <a:off x="307974" y="228601"/>
            <a:ext cx="6271967" cy="4997450"/>
          </a:xfrm>
          <a:prstGeom prst="rect">
            <a:avLst/>
          </a:prstGeom>
        </p:spPr>
      </p:pic>
      <p:pic>
        <p:nvPicPr>
          <p:cNvPr id="4" name="Picture 3">
            <a:extLst>
              <a:ext uri="{FF2B5EF4-FFF2-40B4-BE49-F238E27FC236}">
                <a16:creationId xmlns:a16="http://schemas.microsoft.com/office/drawing/2014/main" id="{F836F25F-6822-40FD-8CD7-65F29BC2736D}"/>
              </a:ext>
            </a:extLst>
          </p:cNvPr>
          <p:cNvPicPr>
            <a:picLocks noChangeAspect="1"/>
          </p:cNvPicPr>
          <p:nvPr/>
        </p:nvPicPr>
        <p:blipFill>
          <a:blip r:embed="rId4"/>
          <a:stretch>
            <a:fillRect/>
          </a:stretch>
        </p:blipFill>
        <p:spPr>
          <a:xfrm>
            <a:off x="4906715" y="2554111"/>
            <a:ext cx="3810000" cy="3962400"/>
          </a:xfrm>
          <a:prstGeom prst="rect">
            <a:avLst/>
          </a:prstGeom>
        </p:spPr>
      </p:pic>
    </p:spTree>
    <p:extLst>
      <p:ext uri="{BB962C8B-B14F-4D97-AF65-F5344CB8AC3E}">
        <p14:creationId xmlns:p14="http://schemas.microsoft.com/office/powerpoint/2010/main" val="2585740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2" name="Shape 252"/>
          <p:cNvSpPr txBox="1"/>
          <p:nvPr/>
        </p:nvSpPr>
        <p:spPr>
          <a:xfrm>
            <a:off x="76200" y="76200"/>
            <a:ext cx="8794403" cy="1938900"/>
          </a:xfrm>
          <a:prstGeom prst="rect">
            <a:avLst/>
          </a:prstGeom>
          <a:noFill/>
          <a:ln>
            <a:noFill/>
          </a:ln>
        </p:spPr>
        <p:txBody>
          <a:bodyPr lIns="91425" tIns="45700" rIns="91425" bIns="45700" anchor="t" anchorCtr="0">
            <a:noAutofit/>
          </a:bodyPr>
          <a:lstStyle/>
          <a:p>
            <a:pPr lvl="0">
              <a:buSzPct val="25000"/>
            </a:pPr>
            <a:br>
              <a:rPr lang="en-US" sz="3600" dirty="0">
                <a:solidFill>
                  <a:srgbClr val="FFFF66"/>
                </a:solidFill>
                <a:latin typeface="Calibri"/>
                <a:ea typeface="Calibri"/>
                <a:cs typeface="Calibri"/>
                <a:sym typeface="Calibri"/>
              </a:rPr>
            </a:br>
            <a:r>
              <a:rPr lang="en-US" sz="3600" dirty="0">
                <a:solidFill>
                  <a:srgbClr val="FFFF66"/>
                </a:solidFill>
                <a:latin typeface="Calibri"/>
                <a:ea typeface="Calibri"/>
                <a:cs typeface="Calibri"/>
                <a:sym typeface="Calibri"/>
              </a:rPr>
              <a:t>“The recent explosion of data is not only a quantitative change in the </a:t>
            </a:r>
            <a:r>
              <a:rPr lang="en-US" sz="3600" i="1" dirty="0">
                <a:solidFill>
                  <a:srgbClr val="FFFF66"/>
                </a:solidFill>
                <a:latin typeface="Calibri"/>
                <a:ea typeface="Calibri"/>
                <a:cs typeface="Calibri"/>
                <a:sym typeface="Calibri"/>
              </a:rPr>
              <a:t>amount</a:t>
            </a:r>
            <a:r>
              <a:rPr lang="en-US" sz="3600" dirty="0">
                <a:solidFill>
                  <a:srgbClr val="FFFF66"/>
                </a:solidFill>
                <a:latin typeface="Calibri"/>
                <a:ea typeface="Calibri"/>
                <a:cs typeface="Calibri"/>
                <a:sym typeface="Calibri"/>
              </a:rPr>
              <a:t> of digital, machine‐readable information</a:t>
            </a:r>
          </a:p>
          <a:p>
            <a:pPr lvl="0">
              <a:buSzPct val="25000"/>
            </a:pPr>
            <a:r>
              <a:rPr lang="en-US" sz="3600" dirty="0">
                <a:solidFill>
                  <a:srgbClr val="FFFF66"/>
                </a:solidFill>
                <a:latin typeface="Calibri"/>
                <a:ea typeface="Calibri"/>
                <a:cs typeface="Calibri"/>
                <a:sym typeface="Calibri"/>
              </a:rPr>
              <a:t>at the fingertips of researchers and industry, it is also a profoundly </a:t>
            </a:r>
            <a:r>
              <a:rPr lang="en-US" sz="3600" b="1" i="1" dirty="0">
                <a:solidFill>
                  <a:srgbClr val="FFFF66"/>
                </a:solidFill>
                <a:latin typeface="Calibri"/>
                <a:ea typeface="Calibri"/>
                <a:cs typeface="Calibri"/>
                <a:sym typeface="Calibri"/>
              </a:rPr>
              <a:t>qualitative</a:t>
            </a:r>
            <a:r>
              <a:rPr lang="en-US" sz="3600" i="1" dirty="0">
                <a:solidFill>
                  <a:srgbClr val="FFFF66"/>
                </a:solidFill>
                <a:latin typeface="Calibri"/>
                <a:ea typeface="Calibri"/>
                <a:cs typeface="Calibri"/>
                <a:sym typeface="Calibri"/>
              </a:rPr>
              <a:t> change</a:t>
            </a:r>
            <a:r>
              <a:rPr lang="en-US" sz="3600" dirty="0">
                <a:solidFill>
                  <a:srgbClr val="FFFF66"/>
                </a:solidFill>
                <a:latin typeface="Calibri"/>
                <a:ea typeface="Calibri"/>
                <a:cs typeface="Calibri"/>
                <a:sym typeface="Calibri"/>
              </a:rPr>
              <a:t> in how we think about, and work with, data. In this respect, Data Science is an already existing effort to make sense of, and </a:t>
            </a:r>
            <a:r>
              <a:rPr lang="en-US" sz="3600" dirty="0" err="1">
                <a:solidFill>
                  <a:srgbClr val="FFFF66"/>
                </a:solidFill>
                <a:latin typeface="Calibri"/>
                <a:ea typeface="Calibri"/>
                <a:cs typeface="Calibri"/>
                <a:sym typeface="Calibri"/>
              </a:rPr>
              <a:t>synthesise</a:t>
            </a:r>
            <a:r>
              <a:rPr lang="en-US" sz="3600" dirty="0">
                <a:solidFill>
                  <a:srgbClr val="FFFF66"/>
                </a:solidFill>
                <a:latin typeface="Calibri"/>
                <a:ea typeface="Calibri"/>
                <a:cs typeface="Calibri"/>
                <a:sym typeface="Calibri"/>
              </a:rPr>
              <a:t> the most appropriate ways to cope with, this ‘brave new world.’”</a:t>
            </a:r>
            <a:endParaRPr sz="3600" dirty="0">
              <a:solidFill>
                <a:srgbClr val="FFFF66"/>
              </a:solidFill>
              <a:latin typeface="Calibri"/>
              <a:ea typeface="Calibri"/>
              <a:cs typeface="Calibri"/>
              <a:sym typeface="Calibri"/>
            </a:endParaRPr>
          </a:p>
        </p:txBody>
      </p:sp>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67498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dk1"/>
        </a:solidFill>
        <a:effectLst/>
      </p:bgPr>
    </p:bg>
    <p:spTree>
      <p:nvGrpSpPr>
        <p:cNvPr id="1" name="Shape 142"/>
        <p:cNvGrpSpPr/>
        <p:nvPr/>
      </p:nvGrpSpPr>
      <p:grpSpPr>
        <a:xfrm>
          <a:off x="0" y="0"/>
          <a:ext cx="0" cy="0"/>
          <a:chOff x="0" y="0"/>
          <a:chExt cx="0" cy="0"/>
        </a:xfrm>
      </p:grpSpPr>
      <p:sp>
        <p:nvSpPr>
          <p:cNvPr id="143" name="Shape 143"/>
          <p:cNvSpPr txBox="1"/>
          <p:nvPr/>
        </p:nvSpPr>
        <p:spPr>
          <a:xfrm>
            <a:off x="273731" y="168416"/>
            <a:ext cx="3910238"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i="1" dirty="0">
                <a:solidFill>
                  <a:srgbClr val="FFFF66"/>
                </a:solidFill>
                <a:latin typeface="Calibri"/>
                <a:ea typeface="Calibri"/>
                <a:cs typeface="Calibri"/>
                <a:sym typeface="Calibri"/>
              </a:rPr>
              <a:t>Types of statistics</a:t>
            </a:r>
          </a:p>
        </p:txBody>
      </p:sp>
      <p:sp>
        <p:nvSpPr>
          <p:cNvPr id="144" name="Shape 144"/>
          <p:cNvSpPr/>
          <p:nvPr/>
        </p:nvSpPr>
        <p:spPr>
          <a:xfrm>
            <a:off x="553584" y="1078292"/>
            <a:ext cx="7260769"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 </a:t>
            </a:r>
            <a:r>
              <a:rPr lang="en-US" sz="3200" i="1">
                <a:solidFill>
                  <a:srgbClr val="FFFF66"/>
                </a:solidFill>
                <a:latin typeface="Calibri"/>
                <a:ea typeface="Calibri"/>
                <a:cs typeface="Calibri"/>
                <a:sym typeface="Calibri"/>
              </a:rPr>
              <a:t>Descriptive</a:t>
            </a:r>
            <a:r>
              <a:rPr lang="en-US" sz="3200">
                <a:solidFill>
                  <a:srgbClr val="FFFF66"/>
                </a:solidFill>
                <a:latin typeface="Calibri"/>
                <a:ea typeface="Calibri"/>
                <a:cs typeface="Calibri"/>
                <a:sym typeface="Calibri"/>
              </a:rPr>
              <a:t> statistics: describes a data set.</a:t>
            </a:r>
          </a:p>
        </p:txBody>
      </p:sp>
      <p:sp>
        <p:nvSpPr>
          <p:cNvPr id="145" name="Shape 145"/>
          <p:cNvSpPr/>
          <p:nvPr/>
        </p:nvSpPr>
        <p:spPr>
          <a:xfrm>
            <a:off x="2431066" y="5779708"/>
            <a:ext cx="5772149" cy="1569660"/>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3200" i="1" dirty="0">
                <a:solidFill>
                  <a:srgbClr val="FFFF66"/>
                </a:solidFill>
                <a:latin typeface="Calibri"/>
                <a:ea typeface="Calibri"/>
                <a:cs typeface="Calibri"/>
                <a:sym typeface="Calibri"/>
              </a:rPr>
              <a:t>Inferential</a:t>
            </a:r>
            <a:r>
              <a:rPr lang="en-US" sz="3200" dirty="0">
                <a:solidFill>
                  <a:srgbClr val="FFFF66"/>
                </a:solidFill>
                <a:latin typeface="Calibri"/>
                <a:ea typeface="Calibri"/>
                <a:cs typeface="Calibri"/>
                <a:sym typeface="Calibri"/>
              </a:rPr>
              <a:t> statistics: makes generalizations from a sample group</a:t>
            </a:r>
          </a:p>
        </p:txBody>
      </p:sp>
      <p:pic>
        <p:nvPicPr>
          <p:cNvPr id="146" name="Shape 146" descr="http://mwcz.org/img/019/mean_median_mode.png"/>
          <p:cNvPicPr preferRelativeResize="0"/>
          <p:nvPr/>
        </p:nvPicPr>
        <p:blipFill rotWithShape="1">
          <a:blip r:embed="rId3">
            <a:alphaModFix/>
          </a:blip>
          <a:srcRect/>
          <a:stretch/>
        </p:blipFill>
        <p:spPr>
          <a:xfrm>
            <a:off x="667884" y="1611691"/>
            <a:ext cx="2686049" cy="2686049"/>
          </a:xfrm>
          <a:prstGeom prst="rect">
            <a:avLst/>
          </a:prstGeom>
          <a:noFill/>
          <a:ln>
            <a:noFill/>
          </a:ln>
        </p:spPr>
      </p:pic>
      <p:pic>
        <p:nvPicPr>
          <p:cNvPr id="147" name="Shape 147" descr="http://www.ats.ucla.edu/stat/mult_pkg/faq/general/noconstant.png"/>
          <p:cNvPicPr preferRelativeResize="0"/>
          <p:nvPr/>
        </p:nvPicPr>
        <p:blipFill rotWithShape="1">
          <a:blip r:embed="rId4">
            <a:alphaModFix/>
          </a:blip>
          <a:srcRect/>
          <a:stretch/>
        </p:blipFill>
        <p:spPr>
          <a:xfrm>
            <a:off x="5114924" y="2926140"/>
            <a:ext cx="3088291" cy="27431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304800" y="152400"/>
            <a:ext cx="7772400"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dirty="0">
                <a:solidFill>
                  <a:srgbClr val="FFFF66"/>
                </a:solidFill>
                <a:latin typeface="Calibri"/>
                <a:ea typeface="Calibri"/>
                <a:cs typeface="Calibri"/>
                <a:sym typeface="Calibri"/>
              </a:rPr>
              <a:t>Types of statistics</a:t>
            </a:r>
          </a:p>
        </p:txBody>
      </p:sp>
      <p:pic>
        <p:nvPicPr>
          <p:cNvPr id="9" name="Shape 146" descr="http://mwcz.org/img/019/mean_median_mode.png">
            <a:extLst>
              <a:ext uri="{FF2B5EF4-FFF2-40B4-BE49-F238E27FC236}">
                <a16:creationId xmlns:a16="http://schemas.microsoft.com/office/drawing/2014/main" id="{C61195E6-5007-4614-9CE0-604BEC19443B}"/>
              </a:ext>
            </a:extLst>
          </p:cNvPr>
          <p:cNvPicPr preferRelativeResize="0"/>
          <p:nvPr/>
        </p:nvPicPr>
        <p:blipFill rotWithShape="1">
          <a:blip r:embed="rId3">
            <a:alphaModFix/>
          </a:blip>
          <a:srcRect/>
          <a:stretch/>
        </p:blipFill>
        <p:spPr>
          <a:xfrm>
            <a:off x="411370" y="1218704"/>
            <a:ext cx="2984973" cy="2890288"/>
          </a:xfrm>
          <a:prstGeom prst="rect">
            <a:avLst/>
          </a:prstGeom>
          <a:noFill/>
          <a:ln>
            <a:noFill/>
          </a:ln>
        </p:spPr>
      </p:pic>
      <p:pic>
        <p:nvPicPr>
          <p:cNvPr id="10" name="Shape 147" descr="http://www.ats.ucla.edu/stat/mult_pkg/faq/general/noconstant.png">
            <a:extLst>
              <a:ext uri="{FF2B5EF4-FFF2-40B4-BE49-F238E27FC236}">
                <a16:creationId xmlns:a16="http://schemas.microsoft.com/office/drawing/2014/main" id="{310A17DB-91AE-4442-A488-BDCD9BCBC39A}"/>
              </a:ext>
            </a:extLst>
          </p:cNvPr>
          <p:cNvPicPr preferRelativeResize="0"/>
          <p:nvPr/>
        </p:nvPicPr>
        <p:blipFill rotWithShape="1">
          <a:blip r:embed="rId4">
            <a:alphaModFix/>
          </a:blip>
          <a:srcRect/>
          <a:stretch/>
        </p:blipFill>
        <p:spPr>
          <a:xfrm>
            <a:off x="5131838" y="1218704"/>
            <a:ext cx="3229998" cy="2890288"/>
          </a:xfrm>
          <a:prstGeom prst="rect">
            <a:avLst/>
          </a:prstGeom>
          <a:noFill/>
          <a:ln>
            <a:noFill/>
          </a:ln>
        </p:spPr>
      </p:pic>
      <p:pic>
        <p:nvPicPr>
          <p:cNvPr id="4" name="Picture 3">
            <a:extLst>
              <a:ext uri="{FF2B5EF4-FFF2-40B4-BE49-F238E27FC236}">
                <a16:creationId xmlns:a16="http://schemas.microsoft.com/office/drawing/2014/main" id="{FEC5B753-B8A3-4AAC-BD08-B5C70554F0C5}"/>
              </a:ext>
            </a:extLst>
          </p:cNvPr>
          <p:cNvPicPr>
            <a:picLocks noChangeAspect="1"/>
          </p:cNvPicPr>
          <p:nvPr/>
        </p:nvPicPr>
        <p:blipFill rotWithShape="1">
          <a:blip r:embed="rId5"/>
          <a:srcRect t="4888" b="5273"/>
          <a:stretch/>
        </p:blipFill>
        <p:spPr>
          <a:xfrm>
            <a:off x="3059116" y="4164978"/>
            <a:ext cx="2686049" cy="2596608"/>
          </a:xfrm>
          <a:prstGeom prst="rect">
            <a:avLst/>
          </a:prstGeom>
        </p:spPr>
      </p:pic>
    </p:spTree>
    <p:extLst>
      <p:ext uri="{BB962C8B-B14F-4D97-AF65-F5344CB8AC3E}">
        <p14:creationId xmlns:p14="http://schemas.microsoft.com/office/powerpoint/2010/main" val="36399417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304800" y="152400"/>
            <a:ext cx="7772400"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dirty="0">
                <a:solidFill>
                  <a:srgbClr val="FFFF66"/>
                </a:solidFill>
                <a:latin typeface="Calibri"/>
                <a:ea typeface="Calibri"/>
                <a:cs typeface="Calibri"/>
                <a:sym typeface="Calibri"/>
              </a:rPr>
              <a:t>Descriptive statistics</a:t>
            </a:r>
          </a:p>
        </p:txBody>
      </p:sp>
      <p:pic>
        <p:nvPicPr>
          <p:cNvPr id="9" name="Shape 146" descr="http://mwcz.org/img/019/mean_median_mode.png">
            <a:extLst>
              <a:ext uri="{FF2B5EF4-FFF2-40B4-BE49-F238E27FC236}">
                <a16:creationId xmlns:a16="http://schemas.microsoft.com/office/drawing/2014/main" id="{C61195E6-5007-4614-9CE0-604BEC19443B}"/>
              </a:ext>
            </a:extLst>
          </p:cNvPr>
          <p:cNvPicPr preferRelativeResize="0"/>
          <p:nvPr/>
        </p:nvPicPr>
        <p:blipFill rotWithShape="1">
          <a:blip r:embed="rId3">
            <a:alphaModFix/>
          </a:blip>
          <a:srcRect/>
          <a:stretch/>
        </p:blipFill>
        <p:spPr>
          <a:xfrm>
            <a:off x="5244629" y="3517641"/>
            <a:ext cx="3600794" cy="3110616"/>
          </a:xfrm>
          <a:prstGeom prst="rect">
            <a:avLst/>
          </a:prstGeom>
          <a:noFill/>
          <a:ln>
            <a:noFill/>
          </a:ln>
        </p:spPr>
      </p:pic>
      <p:sp>
        <p:nvSpPr>
          <p:cNvPr id="3" name="Rectangle 2">
            <a:extLst>
              <a:ext uri="{FF2B5EF4-FFF2-40B4-BE49-F238E27FC236}">
                <a16:creationId xmlns:a16="http://schemas.microsoft.com/office/drawing/2014/main" id="{7CCF5879-AF74-4DA1-9B01-1BC05E355968}"/>
              </a:ext>
            </a:extLst>
          </p:cNvPr>
          <p:cNvSpPr/>
          <p:nvPr/>
        </p:nvSpPr>
        <p:spPr>
          <a:xfrm>
            <a:off x="765173" y="944909"/>
            <a:ext cx="7109863" cy="1815882"/>
          </a:xfrm>
          <a:prstGeom prst="rect">
            <a:avLst/>
          </a:prstGeom>
        </p:spPr>
        <p:txBody>
          <a:bodyPr wrap="square">
            <a:spAutoFit/>
          </a:bodyPr>
          <a:lstStyle/>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Central tendency</a:t>
            </a:r>
          </a:p>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Distribution</a:t>
            </a:r>
          </a:p>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Change over time</a:t>
            </a:r>
          </a:p>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Data visualization/exploratory analysis</a:t>
            </a:r>
          </a:p>
        </p:txBody>
      </p:sp>
      <p:pic>
        <p:nvPicPr>
          <p:cNvPr id="6" name="Picture 5">
            <a:extLst>
              <a:ext uri="{FF2B5EF4-FFF2-40B4-BE49-F238E27FC236}">
                <a16:creationId xmlns:a16="http://schemas.microsoft.com/office/drawing/2014/main" id="{4538B799-D326-40B1-B44B-9094848B2B7D}"/>
              </a:ext>
            </a:extLst>
          </p:cNvPr>
          <p:cNvPicPr>
            <a:picLocks noChangeAspect="1"/>
          </p:cNvPicPr>
          <p:nvPr/>
        </p:nvPicPr>
        <p:blipFill rotWithShape="1">
          <a:blip r:embed="rId4"/>
          <a:srcRect r="22250"/>
          <a:stretch/>
        </p:blipFill>
        <p:spPr>
          <a:xfrm>
            <a:off x="99588" y="3141315"/>
            <a:ext cx="4879975" cy="3486942"/>
          </a:xfrm>
          <a:prstGeom prst="rect">
            <a:avLst/>
          </a:prstGeom>
        </p:spPr>
      </p:pic>
    </p:spTree>
    <p:extLst>
      <p:ext uri="{BB962C8B-B14F-4D97-AF65-F5344CB8AC3E}">
        <p14:creationId xmlns:p14="http://schemas.microsoft.com/office/powerpoint/2010/main" val="2837710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3"/>
        <p:cNvGrpSpPr/>
        <p:nvPr/>
      </p:nvGrpSpPr>
      <p:grpSpPr>
        <a:xfrm>
          <a:off x="0" y="0"/>
          <a:ext cx="0" cy="0"/>
          <a:chOff x="0" y="0"/>
          <a:chExt cx="0" cy="0"/>
        </a:xfrm>
      </p:grpSpPr>
      <p:sp>
        <p:nvSpPr>
          <p:cNvPr id="104" name="Shape 104"/>
          <p:cNvSpPr txBox="1">
            <a:spLocks noGrp="1"/>
          </p:cNvSpPr>
          <p:nvPr>
            <p:ph type="ctrTitle"/>
          </p:nvPr>
        </p:nvSpPr>
        <p:spPr>
          <a:xfrm>
            <a:off x="320022" y="29699"/>
            <a:ext cx="8646000" cy="1581600"/>
          </a:xfrm>
          <a:prstGeom prst="rect">
            <a:avLst/>
          </a:prstGeom>
          <a:noFill/>
          <a:ln>
            <a:noFill/>
          </a:ln>
        </p:spPr>
        <p:txBody>
          <a:bodyPr lIns="91425" tIns="45700" rIns="91425" bIns="45700" anchor="ctr" anchorCtr="0">
            <a:noAutofit/>
          </a:bodyPr>
          <a:lstStyle/>
          <a:p>
            <a:pPr marL="0" marR="0" lvl="0" indent="0" algn="ctr" rtl="0">
              <a:spcBef>
                <a:spcPts val="0"/>
              </a:spcBef>
              <a:buClr>
                <a:srgbClr val="FFFF66"/>
              </a:buClr>
              <a:buSzPct val="25000"/>
              <a:buFont typeface="Calibri"/>
              <a:buNone/>
            </a:pPr>
            <a:r>
              <a:rPr lang="en-US" sz="3959" dirty="0">
                <a:solidFill>
                  <a:srgbClr val="FFFF66"/>
                </a:solidFill>
              </a:rPr>
              <a:t>What are the main </a:t>
            </a:r>
            <a:r>
              <a:rPr lang="en-US" sz="3959" b="1" i="1" dirty="0">
                <a:solidFill>
                  <a:srgbClr val="FFFF66"/>
                </a:solidFill>
              </a:rPr>
              <a:t>strengths</a:t>
            </a:r>
            <a:r>
              <a:rPr lang="en-US" sz="3959" dirty="0">
                <a:solidFill>
                  <a:srgbClr val="FFFF66"/>
                </a:solidFill>
              </a:rPr>
              <a:t> of quantitative research/statistics?</a:t>
            </a:r>
          </a:p>
        </p:txBody>
      </p:sp>
      <p:sp>
        <p:nvSpPr>
          <p:cNvPr id="105" name="Shape 105"/>
          <p:cNvSpPr txBox="1"/>
          <p:nvPr/>
        </p:nvSpPr>
        <p:spPr>
          <a:xfrm>
            <a:off x="1132742" y="5791201"/>
            <a:ext cx="2058600" cy="2463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http://blog.forwardmapworks.com/</a:t>
            </a:r>
          </a:p>
        </p:txBody>
      </p:sp>
      <p:pic>
        <p:nvPicPr>
          <p:cNvPr id="4" name="Shape 111" descr="objectivity">
            <a:extLst>
              <a:ext uri="{FF2B5EF4-FFF2-40B4-BE49-F238E27FC236}">
                <a16:creationId xmlns:a16="http://schemas.microsoft.com/office/drawing/2014/main" id="{B64EB6DC-B28D-4B44-8402-4D9F47D5876C}"/>
              </a:ext>
            </a:extLst>
          </p:cNvPr>
          <p:cNvPicPr preferRelativeResize="0"/>
          <p:nvPr/>
        </p:nvPicPr>
        <p:blipFill rotWithShape="1">
          <a:blip r:embed="rId3">
            <a:alphaModFix/>
          </a:blip>
          <a:srcRect/>
          <a:stretch/>
        </p:blipFill>
        <p:spPr>
          <a:xfrm>
            <a:off x="451929" y="2364355"/>
            <a:ext cx="3764966" cy="3549996"/>
          </a:xfrm>
          <a:prstGeom prst="rect">
            <a:avLst/>
          </a:prstGeom>
          <a:noFill/>
          <a:ln>
            <a:noFill/>
          </a:ln>
        </p:spPr>
      </p:pic>
      <p:pic>
        <p:nvPicPr>
          <p:cNvPr id="5" name="Shape 137" descr="http://www.medicine.mcgill.ca/epidemiology/hanley/tmp/DescriptiveStatistics/median_or_mean_height.gif">
            <a:extLst>
              <a:ext uri="{FF2B5EF4-FFF2-40B4-BE49-F238E27FC236}">
                <a16:creationId xmlns:a16="http://schemas.microsoft.com/office/drawing/2014/main" id="{3C74CDA0-B9C7-4540-A333-F5208ADD2E20}"/>
              </a:ext>
            </a:extLst>
          </p:cNvPr>
          <p:cNvPicPr preferRelativeResize="0"/>
          <p:nvPr/>
        </p:nvPicPr>
        <p:blipFill rotWithShape="1">
          <a:blip r:embed="rId4">
            <a:alphaModFix/>
          </a:blip>
          <a:srcRect/>
          <a:stretch/>
        </p:blipFill>
        <p:spPr>
          <a:xfrm>
            <a:off x="5381740" y="1908699"/>
            <a:ext cx="3310331" cy="4758622"/>
          </a:xfrm>
          <a:prstGeom prst="rect">
            <a:avLst/>
          </a:prstGeom>
          <a:noFill/>
          <a:ln>
            <a:noFill/>
          </a:ln>
        </p:spPr>
      </p:pic>
    </p:spTree>
    <p:extLst>
      <p:ext uri="{BB962C8B-B14F-4D97-AF65-F5344CB8AC3E}">
        <p14:creationId xmlns:p14="http://schemas.microsoft.com/office/powerpoint/2010/main" val="2017414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304800" y="152400"/>
            <a:ext cx="7772400"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dirty="0">
                <a:solidFill>
                  <a:srgbClr val="FFFF66"/>
                </a:solidFill>
                <a:latin typeface="Calibri"/>
                <a:ea typeface="Calibri"/>
                <a:cs typeface="Calibri"/>
                <a:sym typeface="Calibri"/>
              </a:rPr>
              <a:t>Inferential statistics</a:t>
            </a:r>
          </a:p>
        </p:txBody>
      </p:sp>
      <p:sp>
        <p:nvSpPr>
          <p:cNvPr id="3" name="Rectangle 2">
            <a:extLst>
              <a:ext uri="{FF2B5EF4-FFF2-40B4-BE49-F238E27FC236}">
                <a16:creationId xmlns:a16="http://schemas.microsoft.com/office/drawing/2014/main" id="{7CCF5879-AF74-4DA1-9B01-1BC05E355968}"/>
              </a:ext>
            </a:extLst>
          </p:cNvPr>
          <p:cNvSpPr/>
          <p:nvPr/>
        </p:nvSpPr>
        <p:spPr>
          <a:xfrm>
            <a:off x="765174" y="944909"/>
            <a:ext cx="7772400" cy="1815882"/>
          </a:xfrm>
          <a:prstGeom prst="rect">
            <a:avLst/>
          </a:prstGeom>
        </p:spPr>
        <p:txBody>
          <a:bodyPr wrap="square">
            <a:spAutoFit/>
          </a:bodyPr>
          <a:lstStyle/>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Difference in means/t-tests</a:t>
            </a:r>
          </a:p>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Confidence intervals</a:t>
            </a:r>
          </a:p>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Correlation</a:t>
            </a:r>
          </a:p>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Regression</a:t>
            </a:r>
          </a:p>
        </p:txBody>
      </p:sp>
      <p:pic>
        <p:nvPicPr>
          <p:cNvPr id="14" name="Shape 147" descr="http://www.ats.ucla.edu/stat/mult_pkg/faq/general/noconstant.png">
            <a:extLst>
              <a:ext uri="{FF2B5EF4-FFF2-40B4-BE49-F238E27FC236}">
                <a16:creationId xmlns:a16="http://schemas.microsoft.com/office/drawing/2014/main" id="{22C12108-4117-4598-9123-489C463848AE}"/>
              </a:ext>
            </a:extLst>
          </p:cNvPr>
          <p:cNvPicPr preferRelativeResize="0"/>
          <p:nvPr/>
        </p:nvPicPr>
        <p:blipFill rotWithShape="1">
          <a:blip r:embed="rId3">
            <a:alphaModFix/>
          </a:blip>
          <a:srcRect/>
          <a:stretch/>
        </p:blipFill>
        <p:spPr>
          <a:xfrm>
            <a:off x="5234473" y="3429000"/>
            <a:ext cx="3752514" cy="3276600"/>
          </a:xfrm>
          <a:prstGeom prst="rect">
            <a:avLst/>
          </a:prstGeom>
          <a:noFill/>
          <a:ln>
            <a:noFill/>
          </a:ln>
        </p:spPr>
      </p:pic>
      <p:pic>
        <p:nvPicPr>
          <p:cNvPr id="11" name="Picture 10">
            <a:extLst>
              <a:ext uri="{FF2B5EF4-FFF2-40B4-BE49-F238E27FC236}">
                <a16:creationId xmlns:a16="http://schemas.microsoft.com/office/drawing/2014/main" id="{0AD05EAA-0B09-4DB6-A05D-925569AA4A33}"/>
              </a:ext>
            </a:extLst>
          </p:cNvPr>
          <p:cNvPicPr>
            <a:picLocks noChangeAspect="1"/>
          </p:cNvPicPr>
          <p:nvPr/>
        </p:nvPicPr>
        <p:blipFill>
          <a:blip r:embed="rId4"/>
          <a:stretch>
            <a:fillRect/>
          </a:stretch>
        </p:blipFill>
        <p:spPr>
          <a:xfrm>
            <a:off x="378764" y="4117327"/>
            <a:ext cx="4486275" cy="2038350"/>
          </a:xfrm>
          <a:prstGeom prst="rect">
            <a:avLst/>
          </a:prstGeom>
        </p:spPr>
      </p:pic>
    </p:spTree>
    <p:extLst>
      <p:ext uri="{BB962C8B-B14F-4D97-AF65-F5344CB8AC3E}">
        <p14:creationId xmlns:p14="http://schemas.microsoft.com/office/powerpoint/2010/main" val="2302201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304800" y="152400"/>
            <a:ext cx="7772400" cy="76944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400" dirty="0">
                <a:solidFill>
                  <a:srgbClr val="FFFF66"/>
                </a:solidFill>
                <a:latin typeface="Calibri"/>
                <a:ea typeface="Calibri"/>
                <a:cs typeface="Calibri"/>
                <a:sym typeface="Calibri"/>
              </a:rPr>
              <a:t>Spatial statistics</a:t>
            </a:r>
          </a:p>
        </p:txBody>
      </p:sp>
      <p:sp>
        <p:nvSpPr>
          <p:cNvPr id="3" name="Rectangle 2">
            <a:extLst>
              <a:ext uri="{FF2B5EF4-FFF2-40B4-BE49-F238E27FC236}">
                <a16:creationId xmlns:a16="http://schemas.microsoft.com/office/drawing/2014/main" id="{7CCF5879-AF74-4DA1-9B01-1BC05E355968}"/>
              </a:ext>
            </a:extLst>
          </p:cNvPr>
          <p:cNvSpPr/>
          <p:nvPr/>
        </p:nvSpPr>
        <p:spPr>
          <a:xfrm>
            <a:off x="765174" y="944909"/>
            <a:ext cx="7772400" cy="1384995"/>
          </a:xfrm>
          <a:prstGeom prst="rect">
            <a:avLst/>
          </a:prstGeom>
        </p:spPr>
        <p:txBody>
          <a:bodyPr wrap="square">
            <a:spAutoFit/>
          </a:bodyPr>
          <a:lstStyle/>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Spatial autocorrelation/Hotspot analysis</a:t>
            </a:r>
          </a:p>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Spatial clustering</a:t>
            </a:r>
          </a:p>
          <a:p>
            <a:pPr marL="285750" lvl="0" indent="-285750">
              <a:buClr>
                <a:srgbClr val="FFFF66"/>
              </a:buClr>
              <a:buSzPct val="100000"/>
              <a:buFont typeface="Arial"/>
              <a:buChar char="•"/>
            </a:pPr>
            <a:r>
              <a:rPr lang="en-US" sz="2800" dirty="0">
                <a:solidFill>
                  <a:srgbClr val="FFFF66"/>
                </a:solidFill>
                <a:latin typeface="Calibri"/>
                <a:ea typeface="Calibri"/>
                <a:cs typeface="Calibri"/>
                <a:sym typeface="Calibri"/>
              </a:rPr>
              <a:t>Geographic regression models</a:t>
            </a:r>
          </a:p>
        </p:txBody>
      </p:sp>
      <p:pic>
        <p:nvPicPr>
          <p:cNvPr id="5" name="Picture 4">
            <a:extLst>
              <a:ext uri="{FF2B5EF4-FFF2-40B4-BE49-F238E27FC236}">
                <a16:creationId xmlns:a16="http://schemas.microsoft.com/office/drawing/2014/main" id="{1353B2A5-8BED-4A82-9366-99D73D997B73}"/>
              </a:ext>
            </a:extLst>
          </p:cNvPr>
          <p:cNvPicPr>
            <a:picLocks noChangeAspect="1"/>
          </p:cNvPicPr>
          <p:nvPr/>
        </p:nvPicPr>
        <p:blipFill>
          <a:blip r:embed="rId3"/>
          <a:stretch>
            <a:fillRect/>
          </a:stretch>
        </p:blipFill>
        <p:spPr>
          <a:xfrm>
            <a:off x="4498563" y="4142792"/>
            <a:ext cx="4513042" cy="2562808"/>
          </a:xfrm>
          <a:prstGeom prst="rect">
            <a:avLst/>
          </a:prstGeom>
        </p:spPr>
      </p:pic>
      <p:pic>
        <p:nvPicPr>
          <p:cNvPr id="7" name="Picture 6">
            <a:extLst>
              <a:ext uri="{FF2B5EF4-FFF2-40B4-BE49-F238E27FC236}">
                <a16:creationId xmlns:a16="http://schemas.microsoft.com/office/drawing/2014/main" id="{362499F4-4C3B-4B60-BD20-67AA9C85AF17}"/>
              </a:ext>
            </a:extLst>
          </p:cNvPr>
          <p:cNvPicPr>
            <a:picLocks noChangeAspect="1"/>
          </p:cNvPicPr>
          <p:nvPr/>
        </p:nvPicPr>
        <p:blipFill>
          <a:blip r:embed="rId4"/>
          <a:stretch>
            <a:fillRect/>
          </a:stretch>
        </p:blipFill>
        <p:spPr>
          <a:xfrm>
            <a:off x="304801" y="3582954"/>
            <a:ext cx="4033706" cy="3122645"/>
          </a:xfrm>
          <a:prstGeom prst="rect">
            <a:avLst/>
          </a:prstGeom>
        </p:spPr>
      </p:pic>
    </p:spTree>
    <p:extLst>
      <p:ext uri="{BB962C8B-B14F-4D97-AF65-F5344CB8AC3E}">
        <p14:creationId xmlns:p14="http://schemas.microsoft.com/office/powerpoint/2010/main" val="3953745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612774" y="569490"/>
            <a:ext cx="7772400" cy="76944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400" dirty="0">
                <a:solidFill>
                  <a:srgbClr val="FFFF66"/>
                </a:solidFill>
                <a:latin typeface="Calibri"/>
                <a:ea typeface="Calibri"/>
                <a:cs typeface="Calibri"/>
                <a:sym typeface="Calibri"/>
              </a:rPr>
              <a:t>Let’s talk about ungrading</a:t>
            </a:r>
          </a:p>
        </p:txBody>
      </p:sp>
      <p:pic>
        <p:nvPicPr>
          <p:cNvPr id="6" name="Picture 5">
            <a:extLst>
              <a:ext uri="{FF2B5EF4-FFF2-40B4-BE49-F238E27FC236}">
                <a16:creationId xmlns:a16="http://schemas.microsoft.com/office/drawing/2014/main" id="{CEFC23C6-7514-4A0D-877D-D96E8CDC6AF9}"/>
              </a:ext>
            </a:extLst>
          </p:cNvPr>
          <p:cNvPicPr>
            <a:picLocks noChangeAspect="1"/>
          </p:cNvPicPr>
          <p:nvPr/>
        </p:nvPicPr>
        <p:blipFill>
          <a:blip r:embed="rId3"/>
          <a:stretch>
            <a:fillRect/>
          </a:stretch>
        </p:blipFill>
        <p:spPr>
          <a:xfrm>
            <a:off x="2955924" y="1920259"/>
            <a:ext cx="3086100" cy="4752975"/>
          </a:xfrm>
          <a:prstGeom prst="rect">
            <a:avLst/>
          </a:prstGeom>
        </p:spPr>
      </p:pic>
    </p:spTree>
    <p:extLst>
      <p:ext uri="{BB962C8B-B14F-4D97-AF65-F5344CB8AC3E}">
        <p14:creationId xmlns:p14="http://schemas.microsoft.com/office/powerpoint/2010/main" val="9439085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155575" y="232815"/>
            <a:ext cx="7772400" cy="769441"/>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4400" dirty="0">
                <a:solidFill>
                  <a:srgbClr val="FFFF66"/>
                </a:solidFill>
                <a:latin typeface="Calibri"/>
                <a:ea typeface="Calibri"/>
                <a:cs typeface="Calibri"/>
                <a:sym typeface="Calibri"/>
              </a:rPr>
              <a:t>What is ungrading?</a:t>
            </a:r>
          </a:p>
        </p:txBody>
      </p:sp>
      <p:sp>
        <p:nvSpPr>
          <p:cNvPr id="3" name="Rectangle 2">
            <a:extLst>
              <a:ext uri="{FF2B5EF4-FFF2-40B4-BE49-F238E27FC236}">
                <a16:creationId xmlns:a16="http://schemas.microsoft.com/office/drawing/2014/main" id="{437685F2-32EA-4530-99B7-F2545AC89BA2}"/>
              </a:ext>
            </a:extLst>
          </p:cNvPr>
          <p:cNvSpPr/>
          <p:nvPr/>
        </p:nvSpPr>
        <p:spPr>
          <a:xfrm>
            <a:off x="545841" y="1154656"/>
            <a:ext cx="7772400" cy="1815882"/>
          </a:xfrm>
          <a:prstGeom prst="rect">
            <a:avLst/>
          </a:prstGeom>
        </p:spPr>
        <p:txBody>
          <a:bodyPr wrap="square">
            <a:spAutoFit/>
          </a:bodyPr>
          <a:lstStyle/>
          <a:p>
            <a:r>
              <a:rPr lang="en-US" sz="2800" dirty="0">
                <a:solidFill>
                  <a:srgbClr val="FFFF66"/>
                </a:solidFill>
                <a:latin typeface="Calibri" panose="020F0502020204030204" pitchFamily="34" charset="0"/>
              </a:rPr>
              <a:t>“The focus of ungrading is to provide extensive feedback to students and then jointly (students and instructors) come to a consensus as to what the grade should be.”</a:t>
            </a:r>
            <a:endParaRPr lang="en-US" sz="2800" dirty="0">
              <a:solidFill>
                <a:srgbClr val="FFFF66"/>
              </a:solidFill>
            </a:endParaRPr>
          </a:p>
        </p:txBody>
      </p:sp>
      <p:sp>
        <p:nvSpPr>
          <p:cNvPr id="4" name="Rectangle 3">
            <a:extLst>
              <a:ext uri="{FF2B5EF4-FFF2-40B4-BE49-F238E27FC236}">
                <a16:creationId xmlns:a16="http://schemas.microsoft.com/office/drawing/2014/main" id="{63DF5089-5F45-4093-815A-084E2D389DA5}"/>
              </a:ext>
            </a:extLst>
          </p:cNvPr>
          <p:cNvSpPr/>
          <p:nvPr/>
        </p:nvSpPr>
        <p:spPr>
          <a:xfrm>
            <a:off x="612774" y="6208197"/>
            <a:ext cx="8117633" cy="369332"/>
          </a:xfrm>
          <a:prstGeom prst="rect">
            <a:avLst/>
          </a:prstGeom>
        </p:spPr>
        <p:txBody>
          <a:bodyPr wrap="square">
            <a:spAutoFit/>
          </a:bodyPr>
          <a:lstStyle/>
          <a:p>
            <a:r>
              <a:rPr lang="en-US" sz="1800" dirty="0">
                <a:solidFill>
                  <a:srgbClr val="FFFF66"/>
                </a:solidFill>
              </a:rPr>
              <a:t>https://www.chemedx.org/blog/ungrading-what-it-and-why-should-we-use-it</a:t>
            </a:r>
          </a:p>
        </p:txBody>
      </p:sp>
      <p:pic>
        <p:nvPicPr>
          <p:cNvPr id="5" name="Picture 4">
            <a:extLst>
              <a:ext uri="{FF2B5EF4-FFF2-40B4-BE49-F238E27FC236}">
                <a16:creationId xmlns:a16="http://schemas.microsoft.com/office/drawing/2014/main" id="{6DF0B485-B361-4080-A1BB-C20C9815345C}"/>
              </a:ext>
            </a:extLst>
          </p:cNvPr>
          <p:cNvPicPr>
            <a:picLocks noChangeAspect="1"/>
          </p:cNvPicPr>
          <p:nvPr/>
        </p:nvPicPr>
        <p:blipFill>
          <a:blip r:embed="rId3"/>
          <a:stretch>
            <a:fillRect/>
          </a:stretch>
        </p:blipFill>
        <p:spPr>
          <a:xfrm>
            <a:off x="1917223" y="3316868"/>
            <a:ext cx="5029636" cy="2789162"/>
          </a:xfrm>
          <a:prstGeom prst="rect">
            <a:avLst/>
          </a:prstGeom>
        </p:spPr>
      </p:pic>
    </p:spTree>
    <p:extLst>
      <p:ext uri="{BB962C8B-B14F-4D97-AF65-F5344CB8AC3E}">
        <p14:creationId xmlns:p14="http://schemas.microsoft.com/office/powerpoint/2010/main" val="30665223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155575" y="232815"/>
            <a:ext cx="7772400" cy="769441"/>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4400" dirty="0">
                <a:solidFill>
                  <a:srgbClr val="FFFF66"/>
                </a:solidFill>
                <a:latin typeface="Calibri"/>
                <a:ea typeface="Calibri"/>
                <a:cs typeface="Calibri"/>
                <a:sym typeface="Calibri"/>
              </a:rPr>
              <a:t>In this course:</a:t>
            </a:r>
          </a:p>
        </p:txBody>
      </p:sp>
      <p:sp>
        <p:nvSpPr>
          <p:cNvPr id="3" name="Rectangle 2">
            <a:extLst>
              <a:ext uri="{FF2B5EF4-FFF2-40B4-BE49-F238E27FC236}">
                <a16:creationId xmlns:a16="http://schemas.microsoft.com/office/drawing/2014/main" id="{437685F2-32EA-4530-99B7-F2545AC89BA2}"/>
              </a:ext>
            </a:extLst>
          </p:cNvPr>
          <p:cNvSpPr/>
          <p:nvPr/>
        </p:nvSpPr>
        <p:spPr>
          <a:xfrm>
            <a:off x="545841" y="1154656"/>
            <a:ext cx="7772400" cy="2246769"/>
          </a:xfrm>
          <a:prstGeom prst="rect">
            <a:avLst/>
          </a:prstGeom>
        </p:spPr>
        <p:txBody>
          <a:bodyPr wrap="square">
            <a:spAutoFit/>
          </a:bodyPr>
          <a:lstStyle/>
          <a:p>
            <a:pPr marL="457200" indent="-457200">
              <a:buFont typeface="Arial" panose="020B0604020202020204" pitchFamily="34" charset="0"/>
              <a:buChar char="•"/>
            </a:pPr>
            <a:r>
              <a:rPr lang="en-US" sz="2800" dirty="0">
                <a:solidFill>
                  <a:srgbClr val="FFFF66"/>
                </a:solidFill>
                <a:latin typeface="Calibri" panose="020F0502020204030204" pitchFamily="34" charset="0"/>
              </a:rPr>
              <a:t>General rating (initiated by you), but not tied to a grade</a:t>
            </a:r>
          </a:p>
          <a:p>
            <a:pPr marL="457200" indent="-457200">
              <a:buFont typeface="Arial" panose="020B0604020202020204" pitchFamily="34" charset="0"/>
              <a:buChar char="•"/>
            </a:pPr>
            <a:r>
              <a:rPr lang="en-US" sz="2800" dirty="0">
                <a:solidFill>
                  <a:srgbClr val="FFFF66"/>
                </a:solidFill>
                <a:latin typeface="Calibri" panose="020F0502020204030204" pitchFamily="34" charset="0"/>
              </a:rPr>
              <a:t>Student goal setting and self-evaluation</a:t>
            </a:r>
          </a:p>
          <a:p>
            <a:pPr marL="457200" indent="-457200">
              <a:buFont typeface="Arial" panose="020B0604020202020204" pitchFamily="34" charset="0"/>
              <a:buChar char="•"/>
            </a:pPr>
            <a:r>
              <a:rPr lang="en-US" sz="2800" dirty="0">
                <a:solidFill>
                  <a:srgbClr val="FFFF66"/>
                </a:solidFill>
                <a:latin typeface="Calibri" panose="020F0502020204030204" pitchFamily="34" charset="0"/>
              </a:rPr>
              <a:t>A focus on collaborative work and self-motivated learning</a:t>
            </a:r>
          </a:p>
        </p:txBody>
      </p:sp>
    </p:spTree>
    <p:extLst>
      <p:ext uri="{BB962C8B-B14F-4D97-AF65-F5344CB8AC3E}">
        <p14:creationId xmlns:p14="http://schemas.microsoft.com/office/powerpoint/2010/main" val="1610873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460373" y="232815"/>
            <a:ext cx="7467601" cy="769441"/>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4400" dirty="0">
                <a:solidFill>
                  <a:srgbClr val="FFFF66"/>
                </a:solidFill>
                <a:latin typeface="Calibri"/>
                <a:ea typeface="Calibri"/>
                <a:cs typeface="Calibri"/>
                <a:sym typeface="Calibri"/>
              </a:rPr>
              <a:t>What are my goals for you?</a:t>
            </a:r>
          </a:p>
        </p:txBody>
      </p:sp>
      <p:sp>
        <p:nvSpPr>
          <p:cNvPr id="6" name="Rectangle 5">
            <a:extLst>
              <a:ext uri="{FF2B5EF4-FFF2-40B4-BE49-F238E27FC236}">
                <a16:creationId xmlns:a16="http://schemas.microsoft.com/office/drawing/2014/main" id="{E5D02709-6223-4EC9-986E-861A9FF9FFB0}"/>
              </a:ext>
            </a:extLst>
          </p:cNvPr>
          <p:cNvSpPr/>
          <p:nvPr/>
        </p:nvSpPr>
        <p:spPr>
          <a:xfrm>
            <a:off x="612774" y="1316570"/>
            <a:ext cx="7772400" cy="4893647"/>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Improve confidence in using quantitative techniques</a:t>
            </a:r>
          </a:p>
          <a:p>
            <a:pPr marL="342900" indent="-342900">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Be able to interpret and constructively critique others’ statistical research</a:t>
            </a:r>
          </a:p>
          <a:p>
            <a:pPr marL="342900" indent="-342900">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Learn common workflows for exploratory data analysis and data science</a:t>
            </a:r>
          </a:p>
          <a:p>
            <a:pPr marL="342900" indent="-342900">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Be able to explain common techniques for quantitative and spatial analysis and decide which is relevant to a given research problem</a:t>
            </a:r>
          </a:p>
          <a:p>
            <a:pPr marL="342900" indent="-342900">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Gain expertise in using R as an open-source programming platform for quantitative analysis</a:t>
            </a:r>
          </a:p>
          <a:p>
            <a:pPr marL="342900" indent="-342900">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Attend class regularly and be an active participant (but also keep us safe)</a:t>
            </a:r>
          </a:p>
          <a:p>
            <a:pPr marL="342900" indent="-342900">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Contribute to and benefit from our collective learning</a:t>
            </a:r>
          </a:p>
        </p:txBody>
      </p:sp>
    </p:spTree>
    <p:extLst>
      <p:ext uri="{BB962C8B-B14F-4D97-AF65-F5344CB8AC3E}">
        <p14:creationId xmlns:p14="http://schemas.microsoft.com/office/powerpoint/2010/main" val="23112913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155575" y="232815"/>
            <a:ext cx="7772400" cy="769441"/>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4400" dirty="0">
                <a:solidFill>
                  <a:srgbClr val="FFFF66"/>
                </a:solidFill>
                <a:latin typeface="Calibri"/>
                <a:ea typeface="Calibri"/>
                <a:cs typeface="Calibri"/>
                <a:sym typeface="Calibri"/>
              </a:rPr>
              <a:t>What does an “A” look like for you?</a:t>
            </a:r>
          </a:p>
        </p:txBody>
      </p:sp>
      <p:sp>
        <p:nvSpPr>
          <p:cNvPr id="6" name="Rectangle 5">
            <a:extLst>
              <a:ext uri="{FF2B5EF4-FFF2-40B4-BE49-F238E27FC236}">
                <a16:creationId xmlns:a16="http://schemas.microsoft.com/office/drawing/2014/main" id="{E5D02709-6223-4EC9-986E-861A9FF9FFB0}"/>
              </a:ext>
            </a:extLst>
          </p:cNvPr>
          <p:cNvSpPr/>
          <p:nvPr/>
        </p:nvSpPr>
        <p:spPr>
          <a:xfrm>
            <a:off x="612774" y="1997705"/>
            <a:ext cx="7772400" cy="3046988"/>
          </a:xfrm>
          <a:prstGeom prst="rect">
            <a:avLst/>
          </a:prstGeom>
        </p:spPr>
        <p:txBody>
          <a:bodyPr wrap="square">
            <a:spAutoFit/>
          </a:bodyPr>
          <a:lstStyle/>
          <a:p>
            <a:r>
              <a:rPr lang="en-US" sz="2400" dirty="0">
                <a:solidFill>
                  <a:srgbClr val="FFFF66"/>
                </a:solidFill>
                <a:latin typeface="Calibri" panose="020F0502020204030204" pitchFamily="34" charset="0"/>
                <a:cs typeface="Calibri" panose="020F0502020204030204" pitchFamily="34" charset="0"/>
              </a:rPr>
              <a:t>Do NOT use good grades, but focus on what those grades would show about you. For example, you could finish one or more of the following statements:</a:t>
            </a:r>
          </a:p>
          <a:p>
            <a:endParaRPr lang="en-US" sz="2400" dirty="0">
              <a:solidFill>
                <a:srgbClr val="FFFF66"/>
              </a:solidFill>
              <a:latin typeface="Calibri" panose="020F0502020204030204" pitchFamily="34" charset="0"/>
              <a:cs typeface="Calibri" panose="020F0502020204030204" pitchFamily="34" charset="0"/>
            </a:endParaRPr>
          </a:p>
          <a:p>
            <a:pPr fontAlgn="base">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“I would understand how…”</a:t>
            </a:r>
          </a:p>
          <a:p>
            <a:pPr fontAlgn="base">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“I would be able to…”</a:t>
            </a:r>
          </a:p>
          <a:p>
            <a:pPr fontAlgn="base">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“I would learn…”</a:t>
            </a:r>
          </a:p>
          <a:p>
            <a:pPr fontAlgn="base">
              <a:buFont typeface="Arial" panose="020B0604020202020204" pitchFamily="34" charset="0"/>
              <a:buChar char="•"/>
            </a:pPr>
            <a:r>
              <a:rPr lang="en-US" sz="2400" dirty="0">
                <a:solidFill>
                  <a:srgbClr val="FFFF66"/>
                </a:solidFill>
                <a:latin typeface="Calibri" panose="020F0502020204030204" pitchFamily="34" charset="0"/>
                <a:cs typeface="Calibri" panose="020F0502020204030204" pitchFamily="34" charset="0"/>
              </a:rPr>
              <a:t>“I could explain…” </a:t>
            </a:r>
          </a:p>
        </p:txBody>
      </p:sp>
    </p:spTree>
    <p:extLst>
      <p:ext uri="{BB962C8B-B14F-4D97-AF65-F5344CB8AC3E}">
        <p14:creationId xmlns:p14="http://schemas.microsoft.com/office/powerpoint/2010/main" val="34524765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155575" y="232815"/>
            <a:ext cx="7772400" cy="769441"/>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4400" dirty="0">
                <a:solidFill>
                  <a:srgbClr val="FFFF66"/>
                </a:solidFill>
                <a:latin typeface="Calibri"/>
                <a:ea typeface="Calibri"/>
                <a:cs typeface="Calibri"/>
                <a:sym typeface="Calibri"/>
              </a:rPr>
              <a:t>What does an “A” look like for you?</a:t>
            </a:r>
          </a:p>
        </p:txBody>
      </p:sp>
      <p:sp>
        <p:nvSpPr>
          <p:cNvPr id="6" name="Rectangle 5">
            <a:extLst>
              <a:ext uri="{FF2B5EF4-FFF2-40B4-BE49-F238E27FC236}">
                <a16:creationId xmlns:a16="http://schemas.microsoft.com/office/drawing/2014/main" id="{E5D02709-6223-4EC9-986E-861A9FF9FFB0}"/>
              </a:ext>
            </a:extLst>
          </p:cNvPr>
          <p:cNvSpPr/>
          <p:nvPr/>
        </p:nvSpPr>
        <p:spPr>
          <a:xfrm>
            <a:off x="612774" y="1997705"/>
            <a:ext cx="7772400" cy="830997"/>
          </a:xfrm>
          <a:prstGeom prst="rect">
            <a:avLst/>
          </a:prstGeom>
        </p:spPr>
        <p:txBody>
          <a:bodyPr wrap="square">
            <a:spAutoFit/>
          </a:bodyPr>
          <a:lstStyle/>
          <a:p>
            <a:r>
              <a:rPr lang="en-US" sz="2400" dirty="0">
                <a:solidFill>
                  <a:srgbClr val="FFFF66"/>
                </a:solidFill>
                <a:latin typeface="Calibri" panose="020F0502020204030204" pitchFamily="34" charset="0"/>
                <a:cs typeface="Calibri" panose="020F0502020204030204" pitchFamily="34" charset="0"/>
              </a:rPr>
              <a:t>Post your goals on ELC by Thursday’s </a:t>
            </a:r>
            <a:r>
              <a:rPr lang="en-US" sz="2400" dirty="0" err="1">
                <a:solidFill>
                  <a:srgbClr val="FFFF66"/>
                </a:solidFill>
                <a:latin typeface="Calibri" panose="020F0502020204030204" pitchFamily="34" charset="0"/>
                <a:cs typeface="Calibri" panose="020F0502020204030204" pitchFamily="34" charset="0"/>
              </a:rPr>
              <a:t>classtime</a:t>
            </a:r>
            <a:r>
              <a:rPr lang="en-US" sz="2400" dirty="0">
                <a:solidFill>
                  <a:srgbClr val="FFFF66"/>
                </a:solidFill>
                <a:latin typeface="Calibri" panose="020F0502020204030204" pitchFamily="34" charset="0"/>
                <a:cs typeface="Calibri" panose="020F0502020204030204" pitchFamily="34" charset="0"/>
              </a:rPr>
              <a:t>. We’ll be reflecting back on these throughout the course.</a:t>
            </a:r>
          </a:p>
        </p:txBody>
      </p:sp>
    </p:spTree>
    <p:extLst>
      <p:ext uri="{BB962C8B-B14F-4D97-AF65-F5344CB8AC3E}">
        <p14:creationId xmlns:p14="http://schemas.microsoft.com/office/powerpoint/2010/main" val="23839642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1"/>
        <p:cNvGrpSpPr/>
        <p:nvPr/>
      </p:nvGrpSpPr>
      <p:grpSpPr>
        <a:xfrm>
          <a:off x="0" y="0"/>
          <a:ext cx="0" cy="0"/>
          <a:chOff x="0" y="0"/>
          <a:chExt cx="0" cy="0"/>
        </a:xfrm>
      </p:grpSpPr>
      <p:sp>
        <p:nvSpPr>
          <p:cNvPr id="253" name="Shape 253" descr="http://developer.r-project.org/Logo/Rlogo.sv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descr="http://developer.r-project.org/Logo/Rlogo.sv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descr="http://developer.r-project.org/Logo/Rlogo.sv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descr="http://developer.r-project.org/Logo/Rlogo.svg"/>
          <p:cNvSpPr/>
          <p:nvPr/>
        </p:nvSpPr>
        <p:spPr>
          <a:xfrm>
            <a:off x="612775" y="3127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AutoShape 6" descr="Image result for 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hape 208">
            <a:extLst>
              <a:ext uri="{FF2B5EF4-FFF2-40B4-BE49-F238E27FC236}">
                <a16:creationId xmlns:a16="http://schemas.microsoft.com/office/drawing/2014/main" id="{B5ED5A12-E140-4B27-8ED2-A376D55B0764}"/>
              </a:ext>
            </a:extLst>
          </p:cNvPr>
          <p:cNvSpPr txBox="1"/>
          <p:nvPr/>
        </p:nvSpPr>
        <p:spPr>
          <a:xfrm>
            <a:off x="155575" y="232815"/>
            <a:ext cx="8680450" cy="769441"/>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4400" dirty="0">
                <a:solidFill>
                  <a:srgbClr val="FFFF66"/>
                </a:solidFill>
                <a:latin typeface="Calibri"/>
                <a:ea typeface="Calibri"/>
                <a:cs typeface="Calibri"/>
                <a:sym typeface="Calibri"/>
              </a:rPr>
              <a:t>Next time: Getting started with R!</a:t>
            </a:r>
          </a:p>
        </p:txBody>
      </p:sp>
      <p:sp>
        <p:nvSpPr>
          <p:cNvPr id="6" name="Rectangle 5">
            <a:extLst>
              <a:ext uri="{FF2B5EF4-FFF2-40B4-BE49-F238E27FC236}">
                <a16:creationId xmlns:a16="http://schemas.microsoft.com/office/drawing/2014/main" id="{E5D02709-6223-4EC9-986E-861A9FF9FFB0}"/>
              </a:ext>
            </a:extLst>
          </p:cNvPr>
          <p:cNvSpPr/>
          <p:nvPr/>
        </p:nvSpPr>
        <p:spPr>
          <a:xfrm>
            <a:off x="612774" y="1154656"/>
            <a:ext cx="7772400" cy="2246769"/>
          </a:xfrm>
          <a:prstGeom prst="rect">
            <a:avLst/>
          </a:prstGeom>
        </p:spPr>
        <p:txBody>
          <a:bodyPr wrap="square">
            <a:spAutoFit/>
          </a:bodyPr>
          <a:lstStyle/>
          <a:p>
            <a:pPr marL="342900" indent="-342900">
              <a:buFont typeface="Arial" panose="020B0604020202020204" pitchFamily="34" charset="0"/>
              <a:buChar char="•"/>
            </a:pPr>
            <a:r>
              <a:rPr lang="en-US" sz="2800" dirty="0">
                <a:solidFill>
                  <a:srgbClr val="FFFF66"/>
                </a:solidFill>
                <a:latin typeface="Calibri" panose="020F0502020204030204" pitchFamily="34" charset="0"/>
                <a:cs typeface="Calibri" panose="020F0502020204030204" pitchFamily="34" charset="0"/>
              </a:rPr>
              <a:t>Install R/</a:t>
            </a:r>
            <a:r>
              <a:rPr lang="en-US" sz="2800" dirty="0" err="1">
                <a:solidFill>
                  <a:srgbClr val="FFFF66"/>
                </a:solidFill>
                <a:latin typeface="Calibri" panose="020F0502020204030204" pitchFamily="34" charset="0"/>
                <a:cs typeface="Calibri" panose="020F0502020204030204" pitchFamily="34" charset="0"/>
              </a:rPr>
              <a:t>Rstudio</a:t>
            </a:r>
            <a:r>
              <a:rPr lang="en-US" sz="2800" dirty="0">
                <a:solidFill>
                  <a:srgbClr val="FFFF66"/>
                </a:solidFill>
                <a:latin typeface="Calibri" panose="020F0502020204030204" pitchFamily="34" charset="0"/>
                <a:cs typeface="Calibri" panose="020F0502020204030204" pitchFamily="34" charset="0"/>
              </a:rPr>
              <a:t>/Git BEFORE class</a:t>
            </a:r>
          </a:p>
          <a:p>
            <a:pPr marL="342900" indent="-342900">
              <a:buFont typeface="Arial" panose="020B0604020202020204" pitchFamily="34" charset="0"/>
              <a:buChar char="•"/>
            </a:pPr>
            <a:endParaRPr lang="en-US" sz="2800" dirty="0">
              <a:solidFill>
                <a:srgbClr val="FFFF66"/>
              </a:solidFill>
              <a:latin typeface="Calibri" panose="020F0502020204030204" pitchFamily="34" charset="0"/>
              <a:cs typeface="Calibri" panose="020F0502020204030204" pitchFamily="34" charset="0"/>
            </a:endParaRPr>
          </a:p>
          <a:p>
            <a:r>
              <a:rPr lang="en-US" sz="2800" dirty="0">
                <a:solidFill>
                  <a:srgbClr val="FFFF66"/>
                </a:solidFill>
                <a:latin typeface="Calibri" panose="020F0502020204030204" pitchFamily="34" charset="0"/>
                <a:cs typeface="Calibri" panose="020F0502020204030204" pitchFamily="34" charset="0"/>
              </a:rPr>
              <a:t>What we will cover:</a:t>
            </a:r>
          </a:p>
          <a:p>
            <a:pPr marL="342900" indent="-342900">
              <a:buFont typeface="Arial" panose="020B0604020202020204" pitchFamily="34" charset="0"/>
              <a:buChar char="•"/>
            </a:pPr>
            <a:r>
              <a:rPr lang="en-US" sz="2800" dirty="0">
                <a:solidFill>
                  <a:srgbClr val="FFFF66"/>
                </a:solidFill>
                <a:latin typeface="Calibri" panose="020F0502020204030204" pitchFamily="34" charset="0"/>
                <a:cs typeface="Calibri" panose="020F0502020204030204" pitchFamily="34" charset="0"/>
              </a:rPr>
              <a:t>How to clone the course repository (“repo”)</a:t>
            </a:r>
          </a:p>
          <a:p>
            <a:pPr marL="342900" indent="-342900">
              <a:buFont typeface="Arial" panose="020B0604020202020204" pitchFamily="34" charset="0"/>
              <a:buChar char="•"/>
            </a:pPr>
            <a:r>
              <a:rPr lang="en-US" sz="2800" dirty="0">
                <a:solidFill>
                  <a:srgbClr val="FFFF66"/>
                </a:solidFill>
                <a:latin typeface="Calibri" panose="020F0502020204030204" pitchFamily="34" charset="0"/>
                <a:cs typeface="Calibri" panose="020F0502020204030204" pitchFamily="34" charset="0"/>
              </a:rPr>
              <a:t>Get started using data in R: Script S01-1</a:t>
            </a:r>
          </a:p>
        </p:txBody>
      </p:sp>
    </p:spTree>
    <p:extLst>
      <p:ext uri="{BB962C8B-B14F-4D97-AF65-F5344CB8AC3E}">
        <p14:creationId xmlns:p14="http://schemas.microsoft.com/office/powerpoint/2010/main" val="1573291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4"/>
        <p:cNvGrpSpPr/>
        <p:nvPr/>
      </p:nvGrpSpPr>
      <p:grpSpPr>
        <a:xfrm>
          <a:off x="0" y="0"/>
          <a:ext cx="0" cy="0"/>
          <a:chOff x="0" y="0"/>
          <a:chExt cx="0" cy="0"/>
        </a:xfrm>
      </p:grpSpPr>
      <p:sp>
        <p:nvSpPr>
          <p:cNvPr id="135" name="Shape 135"/>
          <p:cNvSpPr txBox="1"/>
          <p:nvPr/>
        </p:nvSpPr>
        <p:spPr>
          <a:xfrm>
            <a:off x="422293" y="2334209"/>
            <a:ext cx="8299414" cy="70788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000" b="1" dirty="0">
                <a:solidFill>
                  <a:srgbClr val="FFFF66"/>
                </a:solidFill>
                <a:latin typeface="Calibri"/>
                <a:ea typeface="Calibri"/>
                <a:cs typeface="Calibri"/>
                <a:sym typeface="Calibri"/>
              </a:rPr>
              <a:t>What are the weaknesses of quantitative methods?</a:t>
            </a:r>
          </a:p>
        </p:txBody>
      </p:sp>
    </p:spTree>
    <p:extLst>
      <p:ext uri="{BB962C8B-B14F-4D97-AF65-F5344CB8AC3E}">
        <p14:creationId xmlns:p14="http://schemas.microsoft.com/office/powerpoint/2010/main" val="786276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4"/>
        <p:cNvGrpSpPr/>
        <p:nvPr/>
      </p:nvGrpSpPr>
      <p:grpSpPr>
        <a:xfrm>
          <a:off x="0" y="0"/>
          <a:ext cx="0" cy="0"/>
          <a:chOff x="0" y="0"/>
          <a:chExt cx="0" cy="0"/>
        </a:xfrm>
      </p:grpSpPr>
      <p:sp>
        <p:nvSpPr>
          <p:cNvPr id="135" name="Shape 135"/>
          <p:cNvSpPr txBox="1"/>
          <p:nvPr/>
        </p:nvSpPr>
        <p:spPr>
          <a:xfrm>
            <a:off x="382947" y="76200"/>
            <a:ext cx="8299414"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dirty="0">
                <a:solidFill>
                  <a:srgbClr val="FFFF66"/>
                </a:solidFill>
                <a:latin typeface="Calibri"/>
                <a:ea typeface="Calibri"/>
                <a:cs typeface="Calibri"/>
                <a:sym typeface="Calibri"/>
              </a:rPr>
              <a:t>Weaknesses of quantitative methods</a:t>
            </a:r>
          </a:p>
        </p:txBody>
      </p:sp>
      <p:sp>
        <p:nvSpPr>
          <p:cNvPr id="136" name="Shape 136"/>
          <p:cNvSpPr txBox="1"/>
          <p:nvPr/>
        </p:nvSpPr>
        <p:spPr>
          <a:xfrm>
            <a:off x="584089" y="784086"/>
            <a:ext cx="7547856" cy="33617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dirty="0">
                <a:solidFill>
                  <a:srgbClr val="FFFF66"/>
                </a:solidFill>
                <a:latin typeface="Calibri"/>
                <a:ea typeface="Calibri"/>
                <a:cs typeface="Calibri"/>
                <a:sym typeface="Calibri"/>
              </a:rPr>
              <a:t>Illusion of objectivity?</a:t>
            </a:r>
          </a:p>
          <a:p>
            <a:pPr marL="0" marR="0" lvl="0" indent="0" algn="l" rtl="0">
              <a:spcBef>
                <a:spcPts val="0"/>
              </a:spcBef>
              <a:buSzPct val="25000"/>
              <a:buNone/>
            </a:pPr>
            <a:r>
              <a:rPr lang="en-US" sz="3600" dirty="0">
                <a:solidFill>
                  <a:srgbClr val="FFFF66"/>
                </a:solidFill>
                <a:latin typeface="Calibri"/>
                <a:ea typeface="Calibri"/>
                <a:cs typeface="Calibri"/>
                <a:sym typeface="Calibri"/>
              </a:rPr>
              <a:t>Abstraction from everyday experience</a:t>
            </a:r>
          </a:p>
          <a:p>
            <a:pPr marL="0" marR="0" lvl="0" indent="0" algn="l" rtl="0">
              <a:spcBef>
                <a:spcPts val="0"/>
              </a:spcBef>
              <a:buSzPct val="25000"/>
              <a:buNone/>
            </a:pPr>
            <a:r>
              <a:rPr lang="en-US" sz="3600" dirty="0">
                <a:solidFill>
                  <a:srgbClr val="FFFF66"/>
                </a:solidFill>
                <a:latin typeface="Calibri"/>
                <a:ea typeface="Calibri"/>
                <a:cs typeface="Calibri"/>
                <a:sym typeface="Calibri"/>
              </a:rPr>
              <a:t>Necessity of calculable categories </a:t>
            </a:r>
            <a:br>
              <a:rPr lang="en-US" sz="3600" dirty="0">
                <a:solidFill>
                  <a:srgbClr val="FFFF66"/>
                </a:solidFill>
                <a:latin typeface="Calibri"/>
                <a:ea typeface="Calibri"/>
                <a:cs typeface="Calibri"/>
                <a:sym typeface="Calibri"/>
              </a:rPr>
            </a:br>
            <a:r>
              <a:rPr lang="en-US" sz="3600" dirty="0">
                <a:solidFill>
                  <a:srgbClr val="FFFF66"/>
                </a:solidFill>
                <a:latin typeface="Calibri"/>
                <a:ea typeface="Calibri"/>
                <a:cs typeface="Calibri"/>
                <a:sym typeface="Calibri"/>
              </a:rPr>
              <a:t>	(e.g., racial classification)</a:t>
            </a:r>
          </a:p>
          <a:p>
            <a:pPr marL="0" marR="0" lvl="0" indent="0" algn="l" rtl="0">
              <a:spcBef>
                <a:spcPts val="0"/>
              </a:spcBef>
              <a:buSzPct val="25000"/>
              <a:buNone/>
            </a:pPr>
            <a:r>
              <a:rPr lang="en-US" sz="3600" dirty="0">
                <a:solidFill>
                  <a:srgbClr val="FFFF66"/>
                </a:solidFill>
                <a:latin typeface="Calibri"/>
                <a:ea typeface="Calibri"/>
                <a:cs typeface="Calibri"/>
                <a:sym typeface="Calibri"/>
              </a:rPr>
              <a:t>A focus on associations rather than </a:t>
            </a:r>
          </a:p>
          <a:p>
            <a:pPr marL="0" marR="0" lvl="0" indent="0" algn="l" rtl="0">
              <a:spcBef>
                <a:spcPts val="0"/>
              </a:spcBef>
              <a:buSzPct val="25000"/>
              <a:buNone/>
            </a:pPr>
            <a:r>
              <a:rPr lang="en-US" sz="3600" dirty="0">
                <a:solidFill>
                  <a:srgbClr val="FFFF66"/>
                </a:solidFill>
                <a:latin typeface="Calibri"/>
                <a:ea typeface="Calibri"/>
                <a:cs typeface="Calibri"/>
                <a:sym typeface="Calibri"/>
              </a:rPr>
              <a:t>	underlying mechanisms</a:t>
            </a:r>
          </a:p>
        </p:txBody>
      </p:sp>
    </p:spTree>
    <p:extLst>
      <p:ext uri="{BB962C8B-B14F-4D97-AF65-F5344CB8AC3E}">
        <p14:creationId xmlns:p14="http://schemas.microsoft.com/office/powerpoint/2010/main" val="83534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6">
                                            <p:txEl>
                                              <p:pRg st="0" end="0"/>
                                            </p:txEl>
                                          </p:spTgt>
                                        </p:tgtEl>
                                        <p:attrNameLst>
                                          <p:attrName>style.visibility</p:attrName>
                                        </p:attrNameLst>
                                      </p:cBhvr>
                                      <p:to>
                                        <p:strVal val="visible"/>
                                      </p:to>
                                    </p:set>
                                    <p:animEffect transition="in" filter="fade">
                                      <p:cBhvr>
                                        <p:cTn id="7" dur="500"/>
                                        <p:tgtEl>
                                          <p:spTgt spid="13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6">
                                            <p:txEl>
                                              <p:pRg st="1" end="1"/>
                                            </p:txEl>
                                          </p:spTgt>
                                        </p:tgtEl>
                                        <p:attrNameLst>
                                          <p:attrName>style.visibility</p:attrName>
                                        </p:attrNameLst>
                                      </p:cBhvr>
                                      <p:to>
                                        <p:strVal val="visible"/>
                                      </p:to>
                                    </p:set>
                                    <p:animEffect transition="in" filter="fade">
                                      <p:cBhvr>
                                        <p:cTn id="10" dur="500"/>
                                        <p:tgtEl>
                                          <p:spTgt spid="13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36">
                                            <p:txEl>
                                              <p:pRg st="2" end="2"/>
                                            </p:txEl>
                                          </p:spTgt>
                                        </p:tgtEl>
                                        <p:attrNameLst>
                                          <p:attrName>style.visibility</p:attrName>
                                        </p:attrNameLst>
                                      </p:cBhvr>
                                      <p:to>
                                        <p:strVal val="visible"/>
                                      </p:to>
                                    </p:set>
                                    <p:animEffect transition="in" filter="fade">
                                      <p:cBhvr>
                                        <p:cTn id="13" dur="500"/>
                                        <p:tgtEl>
                                          <p:spTgt spid="13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36">
                                            <p:txEl>
                                              <p:pRg st="3" end="3"/>
                                            </p:txEl>
                                          </p:spTgt>
                                        </p:tgtEl>
                                        <p:attrNameLst>
                                          <p:attrName>style.visibility</p:attrName>
                                        </p:attrNameLst>
                                      </p:cBhvr>
                                      <p:to>
                                        <p:strVal val="visible"/>
                                      </p:to>
                                    </p:set>
                                    <p:animEffect transition="in" filter="fade">
                                      <p:cBhvr>
                                        <p:cTn id="16" dur="500"/>
                                        <p:tgtEl>
                                          <p:spTgt spid="136">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36">
                                            <p:txEl>
                                              <p:pRg st="4" end="4"/>
                                            </p:txEl>
                                          </p:spTgt>
                                        </p:tgtEl>
                                        <p:attrNameLst>
                                          <p:attrName>style.visibility</p:attrName>
                                        </p:attrNameLst>
                                      </p:cBhvr>
                                      <p:to>
                                        <p:strVal val="visible"/>
                                      </p:to>
                                    </p:set>
                                    <p:animEffect transition="in" filter="fade">
                                      <p:cBhvr>
                                        <p:cTn id="19" dur="500"/>
                                        <p:tgtEl>
                                          <p:spTgt spid="13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4"/>
        <p:cNvGrpSpPr/>
        <p:nvPr/>
      </p:nvGrpSpPr>
      <p:grpSpPr>
        <a:xfrm>
          <a:off x="0" y="0"/>
          <a:ext cx="0" cy="0"/>
          <a:chOff x="0" y="0"/>
          <a:chExt cx="0" cy="0"/>
        </a:xfrm>
      </p:grpSpPr>
      <p:pic>
        <p:nvPicPr>
          <p:cNvPr id="3" name="Picture 2">
            <a:extLst>
              <a:ext uri="{FF2B5EF4-FFF2-40B4-BE49-F238E27FC236}">
                <a16:creationId xmlns:a16="http://schemas.microsoft.com/office/drawing/2014/main" id="{CABC6C74-0204-4255-8B94-EA600EA71D7D}"/>
              </a:ext>
            </a:extLst>
          </p:cNvPr>
          <p:cNvPicPr>
            <a:picLocks noChangeAspect="1"/>
          </p:cNvPicPr>
          <p:nvPr/>
        </p:nvPicPr>
        <p:blipFill>
          <a:blip r:embed="rId3"/>
          <a:stretch>
            <a:fillRect/>
          </a:stretch>
        </p:blipFill>
        <p:spPr>
          <a:xfrm>
            <a:off x="5815019" y="0"/>
            <a:ext cx="3328981" cy="5018615"/>
          </a:xfrm>
          <a:prstGeom prst="rect">
            <a:avLst/>
          </a:prstGeom>
        </p:spPr>
      </p:pic>
      <p:sp>
        <p:nvSpPr>
          <p:cNvPr id="4" name="Rectangle 3">
            <a:extLst>
              <a:ext uri="{FF2B5EF4-FFF2-40B4-BE49-F238E27FC236}">
                <a16:creationId xmlns:a16="http://schemas.microsoft.com/office/drawing/2014/main" id="{1C7980B3-A6D1-48A4-BFA3-793B236435CC}"/>
              </a:ext>
            </a:extLst>
          </p:cNvPr>
          <p:cNvSpPr/>
          <p:nvPr/>
        </p:nvSpPr>
        <p:spPr>
          <a:xfrm>
            <a:off x="9322" y="0"/>
            <a:ext cx="5775658" cy="6524863"/>
          </a:xfrm>
          <a:prstGeom prst="rect">
            <a:avLst/>
          </a:prstGeom>
        </p:spPr>
        <p:txBody>
          <a:bodyPr wrap="square">
            <a:spAutoFit/>
          </a:bodyPr>
          <a:lstStyle/>
          <a:p>
            <a:r>
              <a:rPr lang="en-US" sz="2200" dirty="0">
                <a:solidFill>
                  <a:srgbClr val="FFFF66"/>
                </a:solidFill>
                <a:latin typeface="Calibri" panose="020F0502020204030204" pitchFamily="34" charset="0"/>
                <a:cs typeface="Calibri" panose="020F0502020204030204" pitchFamily="34" charset="0"/>
              </a:rPr>
              <a:t>“Because most map users willingly tolerate white lies on maps, it's not difficult for maps also to tell more serious lies. Map users generally are a trusting lot: they understand the need to distort geometry and suppress features, and they believe the cartographer really does know where to draw the line, figuratively as well as literally. As with many things beyond their full understanding, they readily entrust mapmaking to a priesthood of technically competent designers and drafters working for government agencies and commercial firms. Yet cartographers are not licensed, and many mapmakers competent in commercial art or the use of computer workstations have never studied cartography. Map users seldom, if ever, question these authorities, and they often fail to appreciate the map's power as a tool of deliberate falsification or subtle propaganda.”</a:t>
            </a:r>
          </a:p>
        </p:txBody>
      </p:sp>
    </p:spTree>
    <p:extLst>
      <p:ext uri="{BB962C8B-B14F-4D97-AF65-F5344CB8AC3E}">
        <p14:creationId xmlns:p14="http://schemas.microsoft.com/office/powerpoint/2010/main" val="391773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2"/>
        <p:cNvGrpSpPr/>
        <p:nvPr/>
      </p:nvGrpSpPr>
      <p:grpSpPr>
        <a:xfrm>
          <a:off x="0" y="0"/>
          <a:ext cx="0" cy="0"/>
          <a:chOff x="0" y="0"/>
          <a:chExt cx="0" cy="0"/>
        </a:xfrm>
      </p:grpSpPr>
      <p:pic>
        <p:nvPicPr>
          <p:cNvPr id="153" name="Shape 153" descr="http://www.forwardmapworks.com/wordpress/wp-content/uploads/2012/03/Census_Bureau_Geographers_Cartographers.jpg"/>
          <p:cNvPicPr preferRelativeResize="0"/>
          <p:nvPr/>
        </p:nvPicPr>
        <p:blipFill rotWithShape="1">
          <a:blip r:embed="rId3">
            <a:alphaModFix/>
          </a:blip>
          <a:srcRect/>
          <a:stretch/>
        </p:blipFill>
        <p:spPr>
          <a:xfrm>
            <a:off x="0" y="17585"/>
            <a:ext cx="9144000" cy="6080127"/>
          </a:xfrm>
          <a:prstGeom prst="rect">
            <a:avLst/>
          </a:prstGeom>
          <a:noFill/>
          <a:ln>
            <a:noFill/>
          </a:ln>
        </p:spPr>
      </p:pic>
      <p:sp>
        <p:nvSpPr>
          <p:cNvPr id="154" name="Shape 154"/>
          <p:cNvSpPr txBox="1">
            <a:spLocks noGrp="1"/>
          </p:cNvSpPr>
          <p:nvPr>
            <p:ph type="ctrTitle"/>
          </p:nvPr>
        </p:nvSpPr>
        <p:spPr>
          <a:xfrm>
            <a:off x="1219200" y="6097712"/>
            <a:ext cx="6934199" cy="760287"/>
          </a:xfrm>
          <a:prstGeom prst="rect">
            <a:avLst/>
          </a:prstGeom>
          <a:noFill/>
          <a:ln>
            <a:noFill/>
          </a:ln>
        </p:spPr>
        <p:txBody>
          <a:bodyPr lIns="91425" tIns="45700" rIns="91425" bIns="45700" anchor="ctr" anchorCtr="0">
            <a:noAutofit/>
          </a:bodyPr>
          <a:lstStyle/>
          <a:p>
            <a:pPr marL="0" marR="0" lvl="0" indent="0" algn="ctr" rtl="0">
              <a:spcBef>
                <a:spcPts val="0"/>
              </a:spcBef>
              <a:buClr>
                <a:srgbClr val="FFFF66"/>
              </a:buClr>
              <a:buSzPct val="25000"/>
              <a:buFont typeface="Calibri"/>
              <a:buNone/>
            </a:pPr>
            <a:r>
              <a:rPr lang="en-US" sz="3959" b="0" i="0" u="none" strike="noStrike" cap="none">
                <a:solidFill>
                  <a:srgbClr val="FFFF66"/>
                </a:solidFill>
                <a:latin typeface="Calibri"/>
                <a:ea typeface="Calibri"/>
                <a:cs typeface="Calibri"/>
                <a:sym typeface="Calibri"/>
              </a:rPr>
              <a:t>Statistics in Geography</a:t>
            </a:r>
          </a:p>
        </p:txBody>
      </p:sp>
      <p:sp>
        <p:nvSpPr>
          <p:cNvPr id="155" name="Shape 155"/>
          <p:cNvSpPr txBox="1"/>
          <p:nvPr/>
        </p:nvSpPr>
        <p:spPr>
          <a:xfrm>
            <a:off x="-13677" y="5791200"/>
            <a:ext cx="2058577" cy="24622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000">
                <a:solidFill>
                  <a:schemeClr val="dk1"/>
                </a:solidFill>
                <a:latin typeface="Calibri"/>
                <a:ea typeface="Calibri"/>
                <a:cs typeface="Calibri"/>
                <a:sym typeface="Calibri"/>
              </a:rPr>
              <a:t>http://blog.forwardmapworks.com/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0"/>
        <p:cNvGrpSpPr/>
        <p:nvPr/>
      </p:nvGrpSpPr>
      <p:grpSpPr>
        <a:xfrm>
          <a:off x="0" y="0"/>
          <a:ext cx="0" cy="0"/>
          <a:chOff x="0" y="0"/>
          <a:chExt cx="0" cy="0"/>
        </a:xfrm>
      </p:grpSpPr>
      <p:sp>
        <p:nvSpPr>
          <p:cNvPr id="161" name="Shape 161"/>
          <p:cNvSpPr txBox="1"/>
          <p:nvPr/>
        </p:nvSpPr>
        <p:spPr>
          <a:xfrm>
            <a:off x="914400" y="2133600"/>
            <a:ext cx="7291907" cy="156966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800" dirty="0">
                <a:solidFill>
                  <a:srgbClr val="FFFF66"/>
                </a:solidFill>
                <a:latin typeface="Calibri"/>
                <a:ea typeface="Calibri"/>
                <a:cs typeface="Calibri"/>
                <a:sym typeface="Calibri"/>
              </a:rPr>
              <a:t>What’s distinctive about statistics in geography?</a:t>
            </a:r>
          </a:p>
        </p:txBody>
      </p:sp>
    </p:spTree>
    <p:extLst>
      <p:ext uri="{BB962C8B-B14F-4D97-AF65-F5344CB8AC3E}">
        <p14:creationId xmlns:p14="http://schemas.microsoft.com/office/powerpoint/2010/main" val="2749416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4"/>
        <p:cNvGrpSpPr/>
        <p:nvPr/>
      </p:nvGrpSpPr>
      <p:grpSpPr>
        <a:xfrm>
          <a:off x="0" y="0"/>
          <a:ext cx="0" cy="0"/>
          <a:chOff x="0" y="0"/>
          <a:chExt cx="0" cy="0"/>
        </a:xfrm>
      </p:grpSpPr>
      <p:sp>
        <p:nvSpPr>
          <p:cNvPr id="175" name="Shape 175"/>
          <p:cNvSpPr txBox="1"/>
          <p:nvPr/>
        </p:nvSpPr>
        <p:spPr>
          <a:xfrm>
            <a:off x="7936617" y="6400800"/>
            <a:ext cx="1207381" cy="2616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100">
                <a:solidFill>
                  <a:schemeClr val="lt1"/>
                </a:solidFill>
                <a:latin typeface="Calibri"/>
                <a:ea typeface="Calibri"/>
                <a:cs typeface="Calibri"/>
                <a:sym typeface="Calibri"/>
              </a:rPr>
              <a:t>3dgolfcourse.com</a:t>
            </a:r>
          </a:p>
        </p:txBody>
      </p:sp>
      <p:pic>
        <p:nvPicPr>
          <p:cNvPr id="176" name="Shape 176" descr="http://www.3dgolfcourse.com/wp-content/uploads/2010/02/willow_creek_lidar_2_sm.jpg"/>
          <p:cNvPicPr preferRelativeResize="0"/>
          <p:nvPr/>
        </p:nvPicPr>
        <p:blipFill rotWithShape="1">
          <a:blip r:embed="rId3">
            <a:alphaModFix/>
          </a:blip>
          <a:srcRect/>
          <a:stretch/>
        </p:blipFill>
        <p:spPr>
          <a:xfrm>
            <a:off x="4191000" y="3385439"/>
            <a:ext cx="4724400" cy="3062986"/>
          </a:xfrm>
          <a:prstGeom prst="rect">
            <a:avLst/>
          </a:prstGeom>
          <a:noFill/>
          <a:ln>
            <a:noFill/>
          </a:ln>
        </p:spPr>
      </p:pic>
      <p:pic>
        <p:nvPicPr>
          <p:cNvPr id="177" name="Shape 177" descr="http://www.nass.usda.gov/research/atlas02/Crops/Hay%20and%20Forage%20Crops%20Harvested/Forage%20-%20Land%20Used%20for%20All%20Hay%20and%20All%20Haylage,%20Grass%20Silage,%20and%20Greenchop,%20Harvested%20Acres%202002-choropleth%20map.gif"/>
          <p:cNvPicPr preferRelativeResize="0"/>
          <p:nvPr/>
        </p:nvPicPr>
        <p:blipFill rotWithShape="1">
          <a:blip r:embed="rId4">
            <a:alphaModFix/>
          </a:blip>
          <a:srcRect/>
          <a:stretch/>
        </p:blipFill>
        <p:spPr>
          <a:xfrm>
            <a:off x="228600" y="1130744"/>
            <a:ext cx="4899772" cy="3786188"/>
          </a:xfrm>
          <a:prstGeom prst="rect">
            <a:avLst/>
          </a:prstGeom>
          <a:noFill/>
          <a:ln>
            <a:noFill/>
          </a:ln>
        </p:spPr>
      </p:pic>
      <p:sp>
        <p:nvSpPr>
          <p:cNvPr id="178" name="Shape 178"/>
          <p:cNvSpPr txBox="1"/>
          <p:nvPr/>
        </p:nvSpPr>
        <p:spPr>
          <a:xfrm>
            <a:off x="228600" y="86379"/>
            <a:ext cx="8453761"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dirty="0">
                <a:solidFill>
                  <a:srgbClr val="FFFF66"/>
                </a:solidFill>
                <a:latin typeface="Calibri"/>
                <a:ea typeface="Calibri"/>
                <a:cs typeface="Calibri"/>
                <a:sym typeface="Calibri"/>
              </a:rPr>
              <a:t>1. Data formats and creation methods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6"/>
        <p:cNvGrpSpPr/>
        <p:nvPr/>
      </p:nvGrpSpPr>
      <p:grpSpPr>
        <a:xfrm>
          <a:off x="0" y="0"/>
          <a:ext cx="0" cy="0"/>
          <a:chOff x="0" y="0"/>
          <a:chExt cx="0" cy="0"/>
        </a:xfrm>
      </p:grpSpPr>
      <p:sp>
        <p:nvSpPr>
          <p:cNvPr id="167" name="Shape 167"/>
          <p:cNvSpPr txBox="1"/>
          <p:nvPr/>
        </p:nvSpPr>
        <p:spPr>
          <a:xfrm>
            <a:off x="175693" y="76200"/>
            <a:ext cx="6917565"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dirty="0">
                <a:solidFill>
                  <a:srgbClr val="FFFF66"/>
                </a:solidFill>
                <a:latin typeface="Calibri"/>
                <a:ea typeface="Calibri"/>
                <a:cs typeface="Calibri"/>
                <a:sym typeface="Calibri"/>
              </a:rPr>
              <a:t>2. Methods of analysis</a:t>
            </a:r>
          </a:p>
        </p:txBody>
      </p:sp>
      <p:pic>
        <p:nvPicPr>
          <p:cNvPr id="168" name="Shape 168"/>
          <p:cNvPicPr preferRelativeResize="0"/>
          <p:nvPr/>
        </p:nvPicPr>
        <p:blipFill rotWithShape="1">
          <a:blip r:embed="rId3">
            <a:alphaModFix/>
          </a:blip>
          <a:srcRect/>
          <a:stretch/>
        </p:blipFill>
        <p:spPr>
          <a:xfrm>
            <a:off x="3865526" y="3200400"/>
            <a:ext cx="4916523" cy="3260539"/>
          </a:xfrm>
          <a:prstGeom prst="rect">
            <a:avLst/>
          </a:prstGeom>
          <a:noFill/>
          <a:ln>
            <a:noFill/>
          </a:ln>
        </p:spPr>
      </p:pic>
      <p:sp>
        <p:nvSpPr>
          <p:cNvPr id="169" name="Shape 169"/>
          <p:cNvSpPr txBox="1"/>
          <p:nvPr/>
        </p:nvSpPr>
        <p:spPr>
          <a:xfrm>
            <a:off x="838200" y="914400"/>
            <a:ext cx="5144165" cy="1938991"/>
          </a:xfrm>
          <a:prstGeom prst="rect">
            <a:avLst/>
          </a:prstGeom>
          <a:noFill/>
          <a:ln>
            <a:noFill/>
          </a:ln>
        </p:spPr>
        <p:txBody>
          <a:bodyPr lIns="91425" tIns="45700" rIns="91425" bIns="45700" anchor="t" anchorCtr="0">
            <a:noAutofit/>
          </a:bodyPr>
          <a:lstStyle/>
          <a:p>
            <a:pPr marL="285750" marR="0" lvl="0" indent="-285750" algn="l" rtl="0">
              <a:spcBef>
                <a:spcPts val="0"/>
              </a:spcBef>
              <a:buClr>
                <a:srgbClr val="FFFF66"/>
              </a:buClr>
              <a:buSzPct val="100000"/>
              <a:buFont typeface="Arial"/>
              <a:buChar char="•"/>
            </a:pPr>
            <a:r>
              <a:rPr lang="en-US" sz="4000" dirty="0">
                <a:solidFill>
                  <a:srgbClr val="FFFF66"/>
                </a:solidFill>
                <a:latin typeface="Calibri"/>
                <a:ea typeface="Calibri"/>
                <a:cs typeface="Calibri"/>
                <a:sym typeface="Calibri"/>
              </a:rPr>
              <a:t>Spatial clustering</a:t>
            </a:r>
          </a:p>
          <a:p>
            <a:pPr marL="285750" marR="0" lvl="0" indent="-285750" algn="l" rtl="0">
              <a:spcBef>
                <a:spcPts val="0"/>
              </a:spcBef>
              <a:buClr>
                <a:srgbClr val="FFFF66"/>
              </a:buClr>
              <a:buSzPct val="100000"/>
              <a:buFont typeface="Arial"/>
              <a:buChar char="•"/>
            </a:pPr>
            <a:r>
              <a:rPr lang="en-US" sz="4000" dirty="0">
                <a:solidFill>
                  <a:srgbClr val="FFFF66"/>
                </a:solidFill>
                <a:latin typeface="Calibri"/>
                <a:ea typeface="Calibri"/>
                <a:cs typeface="Calibri"/>
                <a:sym typeface="Calibri"/>
              </a:rPr>
              <a:t>Spatial lag/influence</a:t>
            </a:r>
          </a:p>
          <a:p>
            <a:pPr marL="285750" marR="0" lvl="0" indent="-285750" algn="l" rtl="0">
              <a:spcBef>
                <a:spcPts val="0"/>
              </a:spcBef>
              <a:buClr>
                <a:srgbClr val="FFFF66"/>
              </a:buClr>
              <a:buSzPct val="100000"/>
              <a:buFont typeface="Arial"/>
              <a:buChar char="•"/>
            </a:pPr>
            <a:r>
              <a:rPr lang="en-US" sz="4000" dirty="0">
                <a:solidFill>
                  <a:srgbClr val="FFFF66"/>
                </a:solidFill>
                <a:latin typeface="Calibri"/>
                <a:ea typeface="Calibri"/>
                <a:cs typeface="Calibri"/>
                <a:sym typeface="Calibri"/>
              </a:rPr>
              <a:t>Space/time geography</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223</TotalTime>
  <Words>2568</Words>
  <Application>Microsoft Office PowerPoint</Application>
  <PresentationFormat>On-screen Show (4:3)</PresentationFormat>
  <Paragraphs>272</Paragraphs>
  <Slides>28</Slides>
  <Notes>28</Notes>
  <HiddenSlides>1</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Office Theme</vt:lpstr>
      <vt:lpstr>Numbers: What are they good for?</vt:lpstr>
      <vt:lpstr>What are the main strengths of quantitative research/statistics?</vt:lpstr>
      <vt:lpstr>PowerPoint Presentation</vt:lpstr>
      <vt:lpstr>PowerPoint Presentation</vt:lpstr>
      <vt:lpstr>PowerPoint Presentation</vt:lpstr>
      <vt:lpstr>Statistics in Geography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Numbers: What are they good for?</dc:title>
  <dc:creator>Gerald Shannon</dc:creator>
  <cp:lastModifiedBy>Jerry Shannon</cp:lastModifiedBy>
  <cp:revision>32</cp:revision>
  <dcterms:modified xsi:type="dcterms:W3CDTF">2023-08-09T20:33:45Z</dcterms:modified>
</cp:coreProperties>
</file>